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3"/>
  </p:notesMasterIdLst>
  <p:sldIdLst>
    <p:sldId id="387" r:id="rId2"/>
    <p:sldId id="388" r:id="rId3"/>
    <p:sldId id="414" r:id="rId4"/>
    <p:sldId id="315" r:id="rId5"/>
    <p:sldId id="415" r:id="rId6"/>
    <p:sldId id="416" r:id="rId7"/>
    <p:sldId id="417" r:id="rId8"/>
    <p:sldId id="367" r:id="rId9"/>
    <p:sldId id="319" r:id="rId10"/>
    <p:sldId id="364" r:id="rId11"/>
    <p:sldId id="365" r:id="rId12"/>
    <p:sldId id="366" r:id="rId13"/>
    <p:sldId id="390" r:id="rId14"/>
    <p:sldId id="391" r:id="rId15"/>
    <p:sldId id="392" r:id="rId16"/>
    <p:sldId id="393" r:id="rId17"/>
    <p:sldId id="394" r:id="rId18"/>
    <p:sldId id="395" r:id="rId19"/>
    <p:sldId id="396" r:id="rId20"/>
    <p:sldId id="397" r:id="rId21"/>
    <p:sldId id="398" r:id="rId22"/>
    <p:sldId id="400" r:id="rId23"/>
    <p:sldId id="401" r:id="rId24"/>
    <p:sldId id="402" r:id="rId25"/>
    <p:sldId id="403" r:id="rId26"/>
    <p:sldId id="404" r:id="rId27"/>
    <p:sldId id="405" r:id="rId28"/>
    <p:sldId id="288" r:id="rId29"/>
    <p:sldId id="287" r:id="rId30"/>
    <p:sldId id="286" r:id="rId31"/>
    <p:sldId id="370" r:id="rId32"/>
    <p:sldId id="325" r:id="rId33"/>
    <p:sldId id="326" r:id="rId34"/>
    <p:sldId id="371" r:id="rId35"/>
    <p:sldId id="372" r:id="rId36"/>
    <p:sldId id="373" r:id="rId37"/>
    <p:sldId id="374" r:id="rId38"/>
    <p:sldId id="375" r:id="rId39"/>
    <p:sldId id="376" r:id="rId40"/>
    <p:sldId id="377" r:id="rId41"/>
    <p:sldId id="333" r:id="rId42"/>
    <p:sldId id="334" r:id="rId43"/>
    <p:sldId id="418" r:id="rId44"/>
    <p:sldId id="378" r:id="rId45"/>
    <p:sldId id="379" r:id="rId46"/>
    <p:sldId id="419" r:id="rId47"/>
    <p:sldId id="337" r:id="rId48"/>
    <p:sldId id="338" r:id="rId49"/>
    <p:sldId id="339" r:id="rId50"/>
    <p:sldId id="256" r:id="rId51"/>
    <p:sldId id="260" r:id="rId52"/>
    <p:sldId id="420" r:id="rId53"/>
    <p:sldId id="262" r:id="rId54"/>
    <p:sldId id="263" r:id="rId55"/>
    <p:sldId id="265" r:id="rId56"/>
    <p:sldId id="267" r:id="rId57"/>
    <p:sldId id="269" r:id="rId58"/>
    <p:sldId id="271" r:id="rId59"/>
    <p:sldId id="272" r:id="rId60"/>
    <p:sldId id="273" r:id="rId61"/>
    <p:sldId id="274" r:id="rId62"/>
    <p:sldId id="275" r:id="rId63"/>
    <p:sldId id="276" r:id="rId64"/>
    <p:sldId id="277" r:id="rId65"/>
    <p:sldId id="278" r:id="rId66"/>
    <p:sldId id="279" r:id="rId67"/>
    <p:sldId id="280" r:id="rId68"/>
    <p:sldId id="281" r:id="rId69"/>
    <p:sldId id="282" r:id="rId70"/>
    <p:sldId id="425" r:id="rId71"/>
    <p:sldId id="283" r:id="rId72"/>
    <p:sldId id="426" r:id="rId73"/>
    <p:sldId id="285" r:id="rId74"/>
    <p:sldId id="368" r:id="rId75"/>
    <p:sldId id="429" r:id="rId76"/>
    <p:sldId id="323" r:id="rId77"/>
    <p:sldId id="324" r:id="rId78"/>
    <p:sldId id="327" r:id="rId79"/>
    <p:sldId id="328" r:id="rId80"/>
    <p:sldId id="329" r:id="rId81"/>
    <p:sldId id="330" r:id="rId82"/>
    <p:sldId id="332" r:id="rId83"/>
    <p:sldId id="335" r:id="rId84"/>
    <p:sldId id="336" r:id="rId85"/>
    <p:sldId id="343" r:id="rId86"/>
    <p:sldId id="331" r:id="rId87"/>
    <p:sldId id="340" r:id="rId88"/>
    <p:sldId id="341" r:id="rId89"/>
    <p:sldId id="342" r:id="rId90"/>
    <p:sldId id="345" r:id="rId91"/>
    <p:sldId id="352" r:id="rId92"/>
    <p:sldId id="353" r:id="rId93"/>
    <p:sldId id="354" r:id="rId94"/>
    <p:sldId id="355" r:id="rId95"/>
    <p:sldId id="356" r:id="rId96"/>
    <p:sldId id="362" r:id="rId97"/>
    <p:sldId id="358" r:id="rId98"/>
    <p:sldId id="359" r:id="rId99"/>
    <p:sldId id="360" r:id="rId100"/>
    <p:sldId id="361" r:id="rId101"/>
    <p:sldId id="369" r:id="rId102"/>
    <p:sldId id="322" r:id="rId103"/>
    <p:sldId id="386" r:id="rId104"/>
    <p:sldId id="350" r:id="rId105"/>
    <p:sldId id="298" r:id="rId106"/>
    <p:sldId id="347" r:id="rId107"/>
    <p:sldId id="348" r:id="rId108"/>
    <p:sldId id="346" r:id="rId109"/>
    <p:sldId id="427" r:id="rId110"/>
    <p:sldId id="349" r:id="rId111"/>
    <p:sldId id="344" r:id="rId112"/>
    <p:sldId id="380" r:id="rId113"/>
    <p:sldId id="321" r:id="rId114"/>
    <p:sldId id="381" r:id="rId115"/>
    <p:sldId id="293" r:id="rId116"/>
    <p:sldId id="307" r:id="rId117"/>
    <p:sldId id="308" r:id="rId118"/>
    <p:sldId id="382" r:id="rId119"/>
    <p:sldId id="383" r:id="rId120"/>
    <p:sldId id="318" r:id="rId121"/>
    <p:sldId id="384" r:id="rId122"/>
    <p:sldId id="320" r:id="rId123"/>
    <p:sldId id="385" r:id="rId124"/>
    <p:sldId id="406" r:id="rId125"/>
    <p:sldId id="289" r:id="rId126"/>
    <p:sldId id="408" r:id="rId127"/>
    <p:sldId id="410" r:id="rId128"/>
    <p:sldId id="411" r:id="rId129"/>
    <p:sldId id="291" r:id="rId130"/>
    <p:sldId id="413" r:id="rId131"/>
    <p:sldId id="428" r:id="rId1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61" d="100"/>
          <a:sy n="161" d="100"/>
        </p:scale>
        <p:origin x="114" y="15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9" d="100"/>
          <a:sy n="49" d="100"/>
        </p:scale>
        <p:origin x="264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FC42DF-6CF9-4792-83C8-CDCEA87ACE64}" type="datetimeFigureOut">
              <a:rPr lang="en-US" smtClean="0"/>
              <a:t>12/9/2020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BA1DC2-00E7-4942-8DC3-C612C1131C8F}" type="slidenum">
              <a:rPr lang="en-US" smtClean="0"/>
              <a:t>‹#›</a:t>
            </a:fld>
            <a:endParaRPr lang="en-US" dirty="0"/>
          </a:p>
        </p:txBody>
      </p:sp>
    </p:spTree>
    <p:extLst>
      <p:ext uri="{BB962C8B-B14F-4D97-AF65-F5344CB8AC3E}">
        <p14:creationId xmlns:p14="http://schemas.microsoft.com/office/powerpoint/2010/main" val="246245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Applies to public and private employers</a:t>
            </a:r>
          </a:p>
          <a:p>
            <a:endParaRPr lang="en-US" dirty="0"/>
          </a:p>
          <a:p>
            <a:r>
              <a:rPr lang="en-US" dirty="0"/>
              <a:t>Does not apply to health facilities industries or employees whose jobs include </a:t>
            </a:r>
            <a:r>
              <a:rPr lang="en-US" dirty="0" err="1"/>
              <a:t>covid</a:t>
            </a:r>
            <a:r>
              <a:rPr lang="en-US" dirty="0"/>
              <a:t> testing and/or screening, or working directly with COVID-19 patients</a:t>
            </a:r>
          </a:p>
          <a:p>
            <a:endParaRPr lang="en-US" dirty="0"/>
          </a:p>
        </p:txBody>
      </p:sp>
      <p:sp>
        <p:nvSpPr>
          <p:cNvPr id="4" name="Slide Number Placeholder 3"/>
          <p:cNvSpPr>
            <a:spLocks noGrp="1"/>
          </p:cNvSpPr>
          <p:nvPr>
            <p:ph type="sldNum" sz="quarter" idx="5"/>
          </p:nvPr>
        </p:nvSpPr>
        <p:spPr/>
        <p:txBody>
          <a:bodyPr/>
          <a:lstStyle/>
          <a:p>
            <a:fld id="{D6AD72F0-3060-496C-98C7-920BA96FF92B}" type="slidenum">
              <a:rPr lang="en-US" smtClean="0"/>
              <a:t>13</a:t>
            </a:fld>
            <a:endParaRPr lang="en-US"/>
          </a:p>
        </p:txBody>
      </p:sp>
    </p:spTree>
    <p:extLst>
      <p:ext uri="{BB962C8B-B14F-4D97-AF65-F5344CB8AC3E}">
        <p14:creationId xmlns:p14="http://schemas.microsoft.com/office/powerpoint/2010/main" val="185796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Dynamex</a:t>
            </a:r>
            <a:r>
              <a:rPr lang="en-US" i="1" dirty="0"/>
              <a:t> </a:t>
            </a:r>
            <a:r>
              <a:rPr lang="en-US" dirty="0"/>
              <a:t>adopted the most stringent form of the ABC test as it exists in other jurisdictions.  The New Jersey standard, for example, allows a hirer to meet “B” if either (1) the work is outside the usual course of the business, </a:t>
            </a:r>
            <a:r>
              <a:rPr lang="en-US" b="1" i="1" dirty="0"/>
              <a:t>or </a:t>
            </a:r>
            <a:r>
              <a:rPr lang="en-US" dirty="0"/>
              <a:t>(2) that the work performed is outside the </a:t>
            </a:r>
            <a:r>
              <a:rPr lang="en-US" b="1" i="1" dirty="0"/>
              <a:t>places </a:t>
            </a:r>
            <a:r>
              <a:rPr lang="en-US" dirty="0"/>
              <a:t>of business of the hiring entity.  </a:t>
            </a:r>
            <a:r>
              <a:rPr lang="en-US" i="1" dirty="0"/>
              <a:t>Id</a:t>
            </a:r>
            <a:r>
              <a:rPr lang="en-US" dirty="0"/>
              <a:t>. at 956, n. 23. The California Supreme Court, however, noted that this would allow employers to designate people who worked remotely as independent contractors, even if they were working in the employer’s primary business.  </a:t>
            </a:r>
            <a:r>
              <a:rPr lang="en-US" i="1" dirty="0"/>
              <a:t>Id</a:t>
            </a:r>
            <a:r>
              <a:rPr lang="en-US" dirty="0"/>
              <a:t>.  Accordingly, </a:t>
            </a:r>
            <a:r>
              <a:rPr lang="en-US" i="1" dirty="0" err="1"/>
              <a:t>Dynamex</a:t>
            </a:r>
            <a:r>
              <a:rPr lang="en-US" i="1" dirty="0"/>
              <a:t> </a:t>
            </a:r>
            <a:r>
              <a:rPr lang="en-US" dirty="0"/>
              <a:t>chose to adopt the more stringent version used in Massachusetts, in which the work must be outside the hirer’s usual course of business in order to qualify as an independent contractor relationship. </a:t>
            </a:r>
            <a:r>
              <a:rPr lang="en-US" i="1" dirty="0"/>
              <a:t>Id</a:t>
            </a:r>
            <a:r>
              <a:rPr lang="en-US" dirty="0"/>
              <a:t>.</a:t>
            </a:r>
          </a:p>
        </p:txBody>
      </p:sp>
      <p:sp>
        <p:nvSpPr>
          <p:cNvPr id="4" name="Slide Number Placeholder 3"/>
          <p:cNvSpPr>
            <a:spLocks noGrp="1"/>
          </p:cNvSpPr>
          <p:nvPr>
            <p:ph type="sldNum" sz="quarter" idx="10"/>
          </p:nvPr>
        </p:nvSpPr>
        <p:spPr/>
        <p:txBody>
          <a:bodyPr/>
          <a:lstStyle/>
          <a:p>
            <a:fld id="{D3BA1DC2-00E7-4942-8DC3-C612C1131C8F}" type="slidenum">
              <a:rPr lang="en-US" smtClean="0"/>
              <a:t>79</a:t>
            </a:fld>
            <a:endParaRPr lang="en-US" dirty="0"/>
          </a:p>
        </p:txBody>
      </p:sp>
    </p:spTree>
    <p:extLst>
      <p:ext uri="{BB962C8B-B14F-4D97-AF65-F5344CB8AC3E}">
        <p14:creationId xmlns:p14="http://schemas.microsoft.com/office/powerpoint/2010/main" val="15951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r>
              <a:rPr lang="en-US" altLang="en-US"/>
              <a:t>Requiring equal pay for employees who perform “substantially similar work,” when viewed as a composite of skill, effort, and responsibility.</a:t>
            </a:r>
          </a:p>
          <a:p>
            <a:r>
              <a:rPr lang="en-US" altLang="en-US"/>
              <a:t>Eliminating the requirement that the employees being compared work at the “same establishment.”</a:t>
            </a:r>
          </a:p>
          <a:p>
            <a:r>
              <a:rPr lang="en-US" altLang="en-US"/>
              <a:t>Making it more difficult for employers to justify inequities in pay through the “bona fide factor other than sex” defense.</a:t>
            </a:r>
          </a:p>
          <a:p>
            <a:r>
              <a:rPr lang="en-US" altLang="en-US"/>
              <a:t>Ensuring that any legitimate factors relied upon by the employer for pay inequities are applied reasonably and account for the entire pay difference.</a:t>
            </a:r>
          </a:p>
          <a:p>
            <a:r>
              <a:rPr lang="en-US" altLang="en-US"/>
              <a:t>Explicitly stating that retaliation against employees who seek to enforce the law is illegal, and making it illegal for employers to prohibit employees from discussing or inquiring about their co-workers’ wages.</a:t>
            </a:r>
          </a:p>
          <a:p>
            <a:r>
              <a:rPr lang="en-US" altLang="en-US"/>
              <a:t>Extending the number of years that employers must maintain wage and other employment-related records from two years to three years.</a:t>
            </a:r>
          </a:p>
          <a:p>
            <a:endParaRPr lang="en-US" altLang="en-US"/>
          </a:p>
        </p:txBody>
      </p:sp>
      <p:sp>
        <p:nvSpPr>
          <p:cNvPr id="1229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16130" indent="-275434">
              <a:defRPr>
                <a:solidFill>
                  <a:schemeClr val="tx1"/>
                </a:solidFill>
                <a:latin typeface="Verdana" panose="020B0604030504040204" pitchFamily="34" charset="0"/>
                <a:cs typeface="Arial" panose="020B0604020202020204" pitchFamily="34" charset="0"/>
              </a:defRPr>
            </a:lvl2pPr>
            <a:lvl3pPr marL="1101738" indent="-220348">
              <a:defRPr>
                <a:solidFill>
                  <a:schemeClr val="tx1"/>
                </a:solidFill>
                <a:latin typeface="Verdana" panose="020B0604030504040204" pitchFamily="34" charset="0"/>
                <a:cs typeface="Arial" panose="020B0604020202020204" pitchFamily="34" charset="0"/>
              </a:defRPr>
            </a:lvl3pPr>
            <a:lvl4pPr marL="1542433" indent="-220348">
              <a:defRPr>
                <a:solidFill>
                  <a:schemeClr val="tx1"/>
                </a:solidFill>
                <a:latin typeface="Verdana" panose="020B0604030504040204" pitchFamily="34" charset="0"/>
                <a:cs typeface="Arial" panose="020B0604020202020204" pitchFamily="34" charset="0"/>
              </a:defRPr>
            </a:lvl4pPr>
            <a:lvl5pPr marL="1983128" indent="-220348">
              <a:defRPr>
                <a:solidFill>
                  <a:schemeClr val="tx1"/>
                </a:solidFill>
                <a:latin typeface="Verdana" panose="020B060403050404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B5C5915-9F1B-457F-92B2-B9F7328A46EA}" type="slidenum">
              <a:rPr lang="en-US" altLang="en-US" smtClean="0">
                <a:latin typeface="Times New Roman" panose="02020603050405020304" pitchFamily="18" charset="0"/>
              </a:rPr>
              <a:pPr/>
              <a:t>116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2824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339" name="Notes Placeholder 2"/>
          <p:cNvSpPr>
            <a:spLocks noGrp="1"/>
          </p:cNvSpPr>
          <p:nvPr>
            <p:ph type="body" idx="1"/>
          </p:nvPr>
        </p:nvSpPr>
        <p:spPr>
          <a:noFill/>
        </p:spPr>
        <p:txBody>
          <a:bodyPr/>
          <a:lstStyle/>
          <a:p>
            <a:r>
              <a:rPr lang="en-US" altLang="en-US"/>
              <a:t>Requiring equal pay for employees who perform “substantially similar work,” when viewed as a composite of skill, effort, and responsibility.</a:t>
            </a:r>
          </a:p>
          <a:p>
            <a:r>
              <a:rPr lang="en-US" altLang="en-US"/>
              <a:t>Eliminating the requirement that the employees being compared work at the “same establishment.”</a:t>
            </a:r>
          </a:p>
          <a:p>
            <a:r>
              <a:rPr lang="en-US" altLang="en-US"/>
              <a:t>Making it more difficult for employers to justify inequities in pay through the “bona fide factor other than sex” defense.</a:t>
            </a:r>
          </a:p>
          <a:p>
            <a:r>
              <a:rPr lang="en-US" altLang="en-US"/>
              <a:t>Ensuring that any legitimate factors relied upon by the employer for pay inequities are applied reasonably and account for the entire pay difference.</a:t>
            </a:r>
          </a:p>
          <a:p>
            <a:r>
              <a:rPr lang="en-US" altLang="en-US"/>
              <a:t>Explicitly stating that retaliation against employees who seek to enforce the law is illegal, and making it illegal for employers to prohibit employees from discussing or inquiring about their co-workers’ wages.</a:t>
            </a:r>
          </a:p>
          <a:p>
            <a:r>
              <a:rPr lang="en-US" altLang="en-US"/>
              <a:t>Extending the number of years that employers must maintain wage and other employment-related records from two years to three years.</a:t>
            </a:r>
          </a:p>
          <a:p>
            <a:endParaRPr lang="en-US" altLang="en-US"/>
          </a:p>
        </p:txBody>
      </p:sp>
      <p:sp>
        <p:nvSpPr>
          <p:cNvPr id="1434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16130" indent="-275434">
              <a:defRPr>
                <a:solidFill>
                  <a:schemeClr val="tx1"/>
                </a:solidFill>
                <a:latin typeface="Verdana" panose="020B0604030504040204" pitchFamily="34" charset="0"/>
                <a:cs typeface="Arial" panose="020B0604020202020204" pitchFamily="34" charset="0"/>
              </a:defRPr>
            </a:lvl2pPr>
            <a:lvl3pPr marL="1101738" indent="-220348">
              <a:defRPr>
                <a:solidFill>
                  <a:schemeClr val="tx1"/>
                </a:solidFill>
                <a:latin typeface="Verdana" panose="020B0604030504040204" pitchFamily="34" charset="0"/>
                <a:cs typeface="Arial" panose="020B0604020202020204" pitchFamily="34" charset="0"/>
              </a:defRPr>
            </a:lvl3pPr>
            <a:lvl4pPr marL="1542433" indent="-220348">
              <a:defRPr>
                <a:solidFill>
                  <a:schemeClr val="tx1"/>
                </a:solidFill>
                <a:latin typeface="Verdana" panose="020B0604030504040204" pitchFamily="34" charset="0"/>
                <a:cs typeface="Arial" panose="020B0604020202020204" pitchFamily="34" charset="0"/>
              </a:defRPr>
            </a:lvl4pPr>
            <a:lvl5pPr marL="1983128" indent="-220348">
              <a:defRPr>
                <a:solidFill>
                  <a:schemeClr val="tx1"/>
                </a:solidFill>
                <a:latin typeface="Verdana" panose="020B0604030504040204" pitchFamily="34" charset="0"/>
                <a:cs typeface="Arial" panose="020B0604020202020204" pitchFamily="34" charset="0"/>
              </a:defRPr>
            </a:lvl5pPr>
            <a:lvl6pPr marL="2423823"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864518"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305213"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745908" indent="-22034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7DE08A1-1F88-4966-837E-2A5A2467D67E}" type="slidenum">
              <a:rPr lang="en-US" altLang="en-US" smtClean="0">
                <a:latin typeface="Times New Roman" panose="02020603050405020304" pitchFamily="18" charset="0"/>
              </a:rPr>
              <a:pPr/>
              <a:t>117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5564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12529"/>
                </a:solidFill>
                <a:effectLst/>
                <a:latin typeface="Open Sans"/>
              </a:rPr>
              <a:t>The employer and employee must both be registered under California's Private Security Services Act.</a:t>
            </a:r>
          </a:p>
          <a:p>
            <a:pPr algn="l">
              <a:buFont typeface="Arial" panose="020B0604020202020204" pitchFamily="34" charset="0"/>
              <a:buChar char="•"/>
            </a:pPr>
            <a:r>
              <a:rPr lang="en-US" b="0" i="0" dirty="0">
                <a:solidFill>
                  <a:srgbClr val="212529"/>
                </a:solidFill>
                <a:effectLst/>
                <a:latin typeface="Open Sans"/>
              </a:rPr>
              <a:t>"The employee is covered by a valid collective bargaining agreement."</a:t>
            </a:r>
          </a:p>
          <a:p>
            <a:pPr algn="l">
              <a:buFont typeface="Arial" panose="020B0604020202020204" pitchFamily="34" charset="0"/>
              <a:buChar char="•"/>
            </a:pPr>
            <a:r>
              <a:rPr lang="en-US" b="0" i="0" dirty="0">
                <a:solidFill>
                  <a:srgbClr val="212529"/>
                </a:solidFill>
                <a:effectLst/>
                <a:latin typeface="Open Sans"/>
              </a:rPr>
              <a:t>"The valid collective bargaining agreement expressly provides for the wages, hours of work, and working conditions of employees." The agreement also must "expressly provide[] for rest periods for those employees, final and binding arbitration of disputes concerning application of its rest period provisions, premium wage rates for all overtime hours worked, and a regular hourly rate of pay of not less than one dollar more than the state minimum wage rate."</a:t>
            </a:r>
          </a:p>
          <a:p>
            <a:endParaRPr lang="en-US" dirty="0"/>
          </a:p>
        </p:txBody>
      </p:sp>
      <p:sp>
        <p:nvSpPr>
          <p:cNvPr id="4" name="Slide Number Placeholder 3"/>
          <p:cNvSpPr>
            <a:spLocks noGrp="1"/>
          </p:cNvSpPr>
          <p:nvPr>
            <p:ph type="sldNum" sz="quarter" idx="5"/>
          </p:nvPr>
        </p:nvSpPr>
        <p:spPr/>
        <p:txBody>
          <a:bodyPr/>
          <a:lstStyle/>
          <a:p>
            <a:fld id="{D6AD72F0-3060-496C-98C7-920BA96FF92B}" type="slidenum">
              <a:rPr lang="en-US" smtClean="0"/>
              <a:t>124</a:t>
            </a:fld>
            <a:endParaRPr lang="en-US"/>
          </a:p>
        </p:txBody>
      </p:sp>
    </p:spTree>
    <p:extLst>
      <p:ext uri="{BB962C8B-B14F-4D97-AF65-F5344CB8AC3E}">
        <p14:creationId xmlns:p14="http://schemas.microsoft.com/office/powerpoint/2010/main" val="426347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done to protect employers who were concerned that employees would file a complaint just to be brought within the protection of the law. (according to the </a:t>
            </a:r>
          </a:p>
        </p:txBody>
      </p:sp>
      <p:sp>
        <p:nvSpPr>
          <p:cNvPr id="4" name="Slide Number Placeholder 3"/>
          <p:cNvSpPr>
            <a:spLocks noGrp="1"/>
          </p:cNvSpPr>
          <p:nvPr>
            <p:ph type="sldNum" sz="quarter" idx="5"/>
          </p:nvPr>
        </p:nvSpPr>
        <p:spPr/>
        <p:txBody>
          <a:bodyPr/>
          <a:lstStyle/>
          <a:p>
            <a:fld id="{D6AD72F0-3060-496C-98C7-920BA96FF92B}" type="slidenum">
              <a:rPr lang="en-US" smtClean="0"/>
              <a:t>129</a:t>
            </a:fld>
            <a:endParaRPr lang="en-US"/>
          </a:p>
        </p:txBody>
      </p:sp>
    </p:spTree>
    <p:extLst>
      <p:ext uri="{BB962C8B-B14F-4D97-AF65-F5344CB8AC3E}">
        <p14:creationId xmlns:p14="http://schemas.microsoft.com/office/powerpoint/2010/main" val="428876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0FF"/>
                </a:solidFill>
                <a:effectLst/>
                <a:latin typeface="inherit"/>
              </a:rPr>
              <a:t>Human resource professional is defined as someone to whom a complaint under </a:t>
            </a:r>
            <a:r>
              <a:rPr lang="en-US" b="0" i="1" dirty="0" err="1">
                <a:solidFill>
                  <a:srgbClr val="0000FF"/>
                </a:solidFill>
                <a:effectLst/>
                <a:latin typeface="inherit"/>
              </a:rPr>
              <a:t>FEHA</a:t>
            </a:r>
            <a:r>
              <a:rPr lang="en-US" b="0" i="1" dirty="0">
                <a:solidFill>
                  <a:srgbClr val="0000FF"/>
                </a:solidFill>
                <a:effectLst/>
                <a:latin typeface="inherit"/>
              </a:rPr>
              <a:t> would be reported. </a:t>
            </a:r>
          </a:p>
          <a:p>
            <a:r>
              <a:rPr lang="en-US" b="0" i="1" dirty="0">
                <a:solidFill>
                  <a:srgbClr val="0000FF"/>
                </a:solidFill>
                <a:effectLst/>
                <a:latin typeface="inherit"/>
              </a:rPr>
              <a:t>The purpose of the second is largely to ensure that if sexual harassment is reported in the work, child services is also notified, as sexual harassment of a minor may also be child abuse. IT is worded differently because it applies to volunteers and interns as the </a:t>
            </a:r>
            <a:r>
              <a:rPr lang="en-US" b="0" i="1" dirty="0" err="1">
                <a:solidFill>
                  <a:srgbClr val="0000FF"/>
                </a:solidFill>
                <a:effectLst/>
                <a:latin typeface="inherit"/>
              </a:rPr>
              <a:t>FEHA</a:t>
            </a:r>
            <a:r>
              <a:rPr lang="en-US" b="0" i="1" dirty="0">
                <a:solidFill>
                  <a:srgbClr val="0000FF"/>
                </a:solidFill>
                <a:effectLst/>
                <a:latin typeface="inherit"/>
              </a:rPr>
              <a:t> does.  </a:t>
            </a:r>
          </a:p>
          <a:p>
            <a:r>
              <a:rPr lang="en-US" b="0" i="1" dirty="0">
                <a:solidFill>
                  <a:srgbClr val="0000FF"/>
                </a:solidFill>
                <a:effectLst/>
                <a:latin typeface="inherit"/>
              </a:rPr>
              <a:t>The training requirement may be met by completing the general online training for mandated reporters offered by the Office of Child Abuse Prevention in the State Department of Social Services.</a:t>
            </a:r>
            <a:endParaRPr lang="en-US" dirty="0"/>
          </a:p>
        </p:txBody>
      </p:sp>
      <p:sp>
        <p:nvSpPr>
          <p:cNvPr id="4" name="Slide Number Placeholder 3"/>
          <p:cNvSpPr>
            <a:spLocks noGrp="1"/>
          </p:cNvSpPr>
          <p:nvPr>
            <p:ph type="sldNum" sz="quarter" idx="5"/>
          </p:nvPr>
        </p:nvSpPr>
        <p:spPr/>
        <p:txBody>
          <a:bodyPr/>
          <a:lstStyle/>
          <a:p>
            <a:fld id="{D6AD72F0-3060-496C-98C7-920BA96FF92B}" type="slidenum">
              <a:rPr lang="en-US" smtClean="0"/>
              <a:t>130</a:t>
            </a:fld>
            <a:endParaRPr lang="en-US"/>
          </a:p>
        </p:txBody>
      </p:sp>
    </p:spTree>
    <p:extLst>
      <p:ext uri="{BB962C8B-B14F-4D97-AF65-F5344CB8AC3E}">
        <p14:creationId xmlns:p14="http://schemas.microsoft.com/office/powerpoint/2010/main" val="354809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exposure could be from an employee or customer/vendor, etc. </a:t>
            </a:r>
          </a:p>
        </p:txBody>
      </p:sp>
      <p:sp>
        <p:nvSpPr>
          <p:cNvPr id="4" name="Slide Number Placeholder 3"/>
          <p:cNvSpPr>
            <a:spLocks noGrp="1"/>
          </p:cNvSpPr>
          <p:nvPr>
            <p:ph type="sldNum" sz="quarter" idx="5"/>
          </p:nvPr>
        </p:nvSpPr>
        <p:spPr/>
        <p:txBody>
          <a:bodyPr/>
          <a:lstStyle/>
          <a:p>
            <a:fld id="{D6AD72F0-3060-496C-98C7-920BA96FF92B}" type="slidenum">
              <a:rPr lang="en-US" smtClean="0"/>
              <a:t>14</a:t>
            </a:fld>
            <a:endParaRPr lang="en-US"/>
          </a:p>
        </p:txBody>
      </p:sp>
    </p:spTree>
    <p:extLst>
      <p:ext uri="{BB962C8B-B14F-4D97-AF65-F5344CB8AC3E}">
        <p14:creationId xmlns:p14="http://schemas.microsoft.com/office/powerpoint/2010/main" val="284285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qualifying individual is any person who has  any of the following </a:t>
            </a:r>
          </a:p>
        </p:txBody>
      </p:sp>
      <p:sp>
        <p:nvSpPr>
          <p:cNvPr id="4" name="Slide Number Placeholder 3"/>
          <p:cNvSpPr>
            <a:spLocks noGrp="1"/>
          </p:cNvSpPr>
          <p:nvPr>
            <p:ph type="sldNum" sz="quarter" idx="5"/>
          </p:nvPr>
        </p:nvSpPr>
        <p:spPr/>
        <p:txBody>
          <a:bodyPr/>
          <a:lstStyle/>
          <a:p>
            <a:fld id="{D6AD72F0-3060-496C-98C7-920BA96FF92B}" type="slidenum">
              <a:rPr lang="en-US" smtClean="0"/>
              <a:t>15</a:t>
            </a:fld>
            <a:endParaRPr lang="en-US"/>
          </a:p>
        </p:txBody>
      </p:sp>
    </p:spTree>
    <p:extLst>
      <p:ext uri="{BB962C8B-B14F-4D97-AF65-F5344CB8AC3E}">
        <p14:creationId xmlns:p14="http://schemas.microsoft.com/office/powerpoint/2010/main" val="122689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exposure could be from an employee or customer/vendor, etc. </a:t>
            </a:r>
          </a:p>
        </p:txBody>
      </p:sp>
      <p:sp>
        <p:nvSpPr>
          <p:cNvPr id="4" name="Slide Number Placeholder 3"/>
          <p:cNvSpPr>
            <a:spLocks noGrp="1"/>
          </p:cNvSpPr>
          <p:nvPr>
            <p:ph type="sldNum" sz="quarter" idx="5"/>
          </p:nvPr>
        </p:nvSpPr>
        <p:spPr/>
        <p:txBody>
          <a:bodyPr/>
          <a:lstStyle/>
          <a:p>
            <a:fld id="{D6AD72F0-3060-496C-98C7-920BA96FF92B}" type="slidenum">
              <a:rPr lang="en-US" smtClean="0"/>
              <a:t>16</a:t>
            </a:fld>
            <a:endParaRPr lang="en-US"/>
          </a:p>
        </p:txBody>
      </p:sp>
    </p:spTree>
    <p:extLst>
      <p:ext uri="{BB962C8B-B14F-4D97-AF65-F5344CB8AC3E}">
        <p14:creationId xmlns:p14="http://schemas.microsoft.com/office/powerpoint/2010/main" val="70782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notice may include, but is not limited to, personal service, email, or text message if it can reasonably be anticipated to be received by the employee within one business day of sending and shall be in both English and the language understood by the majority of the employees.</a:t>
            </a:r>
          </a:p>
        </p:txBody>
      </p:sp>
      <p:sp>
        <p:nvSpPr>
          <p:cNvPr id="4" name="Slide Number Placeholder 3"/>
          <p:cNvSpPr>
            <a:spLocks noGrp="1"/>
          </p:cNvSpPr>
          <p:nvPr>
            <p:ph type="sldNum" sz="quarter" idx="5"/>
          </p:nvPr>
        </p:nvSpPr>
        <p:spPr/>
        <p:txBody>
          <a:bodyPr/>
          <a:lstStyle/>
          <a:p>
            <a:fld id="{D6AD72F0-3060-496C-98C7-920BA96FF92B}" type="slidenum">
              <a:rPr lang="en-US" smtClean="0"/>
              <a:t>17</a:t>
            </a:fld>
            <a:endParaRPr lang="en-US"/>
          </a:p>
        </p:txBody>
      </p:sp>
    </p:spTree>
    <p:extLst>
      <p:ext uri="{BB962C8B-B14F-4D97-AF65-F5344CB8AC3E}">
        <p14:creationId xmlns:p14="http://schemas.microsoft.com/office/powerpoint/2010/main" val="198108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Verdana" panose="020B0604030504040204" pitchFamily="34" charset="0"/>
              </a:rPr>
              <a:t>who were on the premises at the same worksite as the qualifying individual within the infectious period that they may have been exposed to COVID-19</a:t>
            </a:r>
            <a:endParaRPr lang="en-US" dirty="0"/>
          </a:p>
          <a:p>
            <a:endParaRPr lang="en-US" dirty="0"/>
          </a:p>
        </p:txBody>
      </p:sp>
      <p:sp>
        <p:nvSpPr>
          <p:cNvPr id="4" name="Slide Number Placeholder 3"/>
          <p:cNvSpPr>
            <a:spLocks noGrp="1"/>
          </p:cNvSpPr>
          <p:nvPr>
            <p:ph type="sldNum" sz="quarter" idx="5"/>
          </p:nvPr>
        </p:nvSpPr>
        <p:spPr/>
        <p:txBody>
          <a:bodyPr/>
          <a:lstStyle/>
          <a:p>
            <a:fld id="{D6AD72F0-3060-496C-98C7-920BA96FF92B}" type="slidenum">
              <a:rPr lang="en-US" smtClean="0"/>
              <a:t>19</a:t>
            </a:fld>
            <a:endParaRPr lang="en-US"/>
          </a:p>
        </p:txBody>
      </p:sp>
    </p:spTree>
    <p:extLst>
      <p:ext uri="{BB962C8B-B14F-4D97-AF65-F5344CB8AC3E}">
        <p14:creationId xmlns:p14="http://schemas.microsoft.com/office/powerpoint/2010/main" val="15530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solidFill>
                  <a:srgbClr val="333333"/>
                </a:solidFill>
                <a:latin typeface="Verdana" panose="020B0604030504040204" pitchFamily="34" charset="0"/>
              </a:rPr>
              <a:t>Even if employer is not usually subject to this reporting requirement</a:t>
            </a:r>
          </a:p>
          <a:p>
            <a:pPr marL="457200" lvl="1" indent="0">
              <a:buNone/>
            </a:pPr>
            <a:endParaRPr lang="en-US" b="0" i="0" dirty="0">
              <a:solidFill>
                <a:srgbClr val="333333"/>
              </a:solidFill>
              <a:effectLst/>
              <a:latin typeface="Verdana" panose="020B0604030504040204" pitchFamily="34" charset="0"/>
            </a:endParaRPr>
          </a:p>
          <a:p>
            <a:pPr lvl="1"/>
            <a:r>
              <a:rPr lang="en-US" b="0" i="0" dirty="0">
                <a:solidFill>
                  <a:srgbClr val="333333"/>
                </a:solidFill>
                <a:effectLst/>
                <a:latin typeface="Verdana" panose="020B0604030504040204" pitchFamily="34" charset="0"/>
              </a:rPr>
              <a:t>Note: Notifications required by this section shall not impact any determination of whether or not the illness is work related.</a:t>
            </a:r>
            <a:endParaRPr lang="en-US" dirty="0"/>
          </a:p>
          <a:p>
            <a:endParaRPr lang="en-US" dirty="0"/>
          </a:p>
        </p:txBody>
      </p:sp>
      <p:sp>
        <p:nvSpPr>
          <p:cNvPr id="4" name="Slide Number Placeholder 3"/>
          <p:cNvSpPr>
            <a:spLocks noGrp="1"/>
          </p:cNvSpPr>
          <p:nvPr>
            <p:ph type="sldNum" sz="quarter" idx="5"/>
          </p:nvPr>
        </p:nvSpPr>
        <p:spPr/>
        <p:txBody>
          <a:bodyPr/>
          <a:lstStyle/>
          <a:p>
            <a:fld id="{D6AD72F0-3060-496C-98C7-920BA96FF92B}" type="slidenum">
              <a:rPr lang="en-US" smtClean="0"/>
              <a:t>21</a:t>
            </a:fld>
            <a:endParaRPr lang="en-US"/>
          </a:p>
        </p:txBody>
      </p:sp>
    </p:spTree>
    <p:extLst>
      <p:ext uri="{BB962C8B-B14F-4D97-AF65-F5344CB8AC3E}">
        <p14:creationId xmlns:p14="http://schemas.microsoft.com/office/powerpoint/2010/main" val="120121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Verdana" panose="020B0604030504040204" pitchFamily="34" charset="0"/>
              </a:rPr>
              <a:t>Outbreak: </a:t>
            </a:r>
            <a:r>
              <a:rPr lang="en-US" b="0" i="0" dirty="0">
                <a:solidFill>
                  <a:srgbClr val="202020"/>
                </a:solidFill>
                <a:effectLst/>
                <a:latin typeface="Source Sans Pro" panose="020B0503030403020204" pitchFamily="34" charset="0"/>
              </a:rPr>
              <a:t>At least three probable or confirmed within a 14-day period in people who are epidemiologically-linked† in the setting, are from different households, and are not identified as close contacts‡ of each other in any other case investigation.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020"/>
              </a:solidFill>
              <a:effectLst/>
              <a:latin typeface="Source Sans Pro" panose="020B0503030403020204" pitchFamily="34" charset="0"/>
            </a:endParaRPr>
          </a:p>
          <a:p>
            <a:pPr algn="l"/>
            <a:r>
              <a:rPr lang="en-US" b="0" i="0" dirty="0">
                <a:solidFill>
                  <a:srgbClr val="202020"/>
                </a:solidFill>
                <a:effectLst/>
                <a:latin typeface="Source Sans Pro" panose="020B0503030403020204" pitchFamily="34" charset="0"/>
              </a:rPr>
              <a:t>Confirmed case: Meets confirmatory laboratory evidence (detection of SARS-CoV-2 RNA in a clinical or autopsy specimen using a molecular amplification test).</a:t>
            </a:r>
          </a:p>
          <a:p>
            <a:pPr algn="l"/>
            <a:r>
              <a:rPr lang="en-US" b="0" i="0" dirty="0">
                <a:solidFill>
                  <a:srgbClr val="202020"/>
                </a:solidFill>
                <a:effectLst/>
                <a:latin typeface="Source Sans Pro" panose="020B0503030403020204" pitchFamily="34" charset="0"/>
              </a:rPr>
              <a:t>Probable case: Meets clinical criteria AND epidemiologic linkage‡ with no confirmatory lab testing performed for SARS-CoV-2; OR meets presumptive laboratory evidence (detection of SARS-CoV-2 by antigen test in a respiratory specimen); OR meets vital records criteria with no confirmatory laboratory evidence for SARS-CoV-2.</a:t>
            </a:r>
          </a:p>
          <a:p>
            <a:pPr algn="l"/>
            <a:r>
              <a:rPr lang="en-US" b="0" i="0" dirty="0">
                <a:solidFill>
                  <a:srgbClr val="202020"/>
                </a:solidFill>
                <a:effectLst/>
                <a:latin typeface="Source Sans Pro" panose="020B0503030403020204" pitchFamily="34" charset="0"/>
              </a:rPr>
              <a:t>† Epidemiologically-linked cases include persons with close contact‡ with a confirmed or probable case of COVID-19 disease; OR a member of a risk cohort as defined by public health authorities during an outbreak. This includes persons with identifiable connections to each other such as sharing a defined physical space e.g. in an office, facility section or gathering, indicating a higher likelihood of linked spread of disease than sporadic community incidence.</a:t>
            </a:r>
          </a:p>
          <a:p>
            <a:pPr algn="l"/>
            <a:r>
              <a:rPr lang="en-US" b="0" i="0" dirty="0">
                <a:solidFill>
                  <a:srgbClr val="202020"/>
                </a:solidFill>
                <a:effectLst/>
                <a:latin typeface="Source Sans Pro" panose="020B0503030403020204" pitchFamily="34" charset="0"/>
              </a:rPr>
              <a:t>‡ CDC defines close contact as being within 6 feet of an infectious case for at least 15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D6AD72F0-3060-496C-98C7-920BA96FF92B}" type="slidenum">
              <a:rPr lang="en-US" smtClean="0"/>
              <a:t>22</a:t>
            </a:fld>
            <a:endParaRPr lang="en-US"/>
          </a:p>
        </p:txBody>
      </p:sp>
    </p:spTree>
    <p:extLst>
      <p:ext uri="{BB962C8B-B14F-4D97-AF65-F5344CB8AC3E}">
        <p14:creationId xmlns:p14="http://schemas.microsoft.com/office/powerpoint/2010/main" val="409106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hours after case 3 reported.</a:t>
            </a:r>
          </a:p>
          <a:p>
            <a:r>
              <a:rPr lang="en-US" dirty="0"/>
              <a:t>Any new LAB CONFIRMED CASES, even though first 3 are probable. 	</a:t>
            </a:r>
          </a:p>
        </p:txBody>
      </p:sp>
      <p:sp>
        <p:nvSpPr>
          <p:cNvPr id="4" name="Slide Number Placeholder 3"/>
          <p:cNvSpPr>
            <a:spLocks noGrp="1"/>
          </p:cNvSpPr>
          <p:nvPr>
            <p:ph type="sldNum" sz="quarter" idx="5"/>
          </p:nvPr>
        </p:nvSpPr>
        <p:spPr/>
        <p:txBody>
          <a:bodyPr/>
          <a:lstStyle/>
          <a:p>
            <a:fld id="{D6AD72F0-3060-496C-98C7-920BA96FF92B}" type="slidenum">
              <a:rPr lang="en-US" smtClean="0"/>
              <a:t>23</a:t>
            </a:fld>
            <a:endParaRPr lang="en-US"/>
          </a:p>
        </p:txBody>
      </p:sp>
    </p:spTree>
    <p:extLst>
      <p:ext uri="{BB962C8B-B14F-4D97-AF65-F5344CB8AC3E}">
        <p14:creationId xmlns:p14="http://schemas.microsoft.com/office/powerpoint/2010/main" val="3605594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1752600"/>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8" name="Rectangle 3"/>
          <p:cNvSpPr txBox="1">
            <a:spLocks noChangeArrowheads="1"/>
          </p:cNvSpPr>
          <p:nvPr userDrawn="1"/>
        </p:nvSpPr>
        <p:spPr bwMode="auto">
          <a:xfrm>
            <a:off x="304800" y="5327650"/>
            <a:ext cx="114808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9DBEDF"/>
              </a:buClr>
              <a:buSzPct val="110000"/>
              <a:buFont typeface="Wingdings" panose="05000000000000000000" pitchFamily="2" charset="2"/>
              <a:buNone/>
              <a:tabLst/>
              <a:defRPr/>
            </a:pP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4884269" y="5140325"/>
            <a:ext cx="23218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0" name="Rectangle 2"/>
          <p:cNvSpPr>
            <a:spLocks noGrp="1" noChangeArrowheads="1"/>
          </p:cNvSpPr>
          <p:nvPr>
            <p:ph type="ctrTitle"/>
          </p:nvPr>
        </p:nvSpPr>
        <p:spPr>
          <a:xfrm>
            <a:off x="914400" y="228600"/>
            <a:ext cx="10363200" cy="1517650"/>
          </a:xfrm>
        </p:spPr>
        <p:txBody>
          <a:bodyPr/>
          <a:lstStyle>
            <a:lvl1pPr algn="ctr">
              <a:defRPr sz="4800">
                <a:latin typeface="Arial" panose="020B0604020202020204" pitchFamily="34" charset="0"/>
                <a:cs typeface="Arial" panose="020B0604020202020204" pitchFamily="34" charset="0"/>
              </a:defRPr>
            </a:lvl1pPr>
          </a:lstStyle>
          <a:p>
            <a:pPr lvl="0"/>
            <a:r>
              <a:rPr lang="en-US" altLang="en-US" noProof="0" dirty="0"/>
              <a:t>CLICK TO EDIT MASTER TITLE STYLE</a:t>
            </a:r>
          </a:p>
        </p:txBody>
      </p:sp>
      <p:sp>
        <p:nvSpPr>
          <p:cNvPr id="252931" name="Rectangle 3"/>
          <p:cNvSpPr>
            <a:spLocks noGrp="1" noChangeArrowheads="1"/>
          </p:cNvSpPr>
          <p:nvPr>
            <p:ph type="subTitle" idx="1"/>
          </p:nvPr>
        </p:nvSpPr>
        <p:spPr>
          <a:xfrm>
            <a:off x="1828800" y="2819400"/>
            <a:ext cx="8534400" cy="1530350"/>
          </a:xfrm>
        </p:spPr>
        <p:txBody>
          <a:bodyPr/>
          <a:lstStyle>
            <a:lvl1pPr marL="0" indent="0" algn="ctr">
              <a:buFont typeface="Wingdings" pitchFamily="2" charset="2"/>
              <a:buNone/>
              <a:defRPr sz="3000">
                <a:latin typeface="Arial" panose="020B0604020202020204" pitchFamily="34" charset="0"/>
                <a:cs typeface="Arial" panose="020B0604020202020204" pitchFamily="34" charset="0"/>
              </a:defRPr>
            </a:lvl1pPr>
          </a:lstStyle>
          <a:p>
            <a:pPr lvl="0"/>
            <a:r>
              <a:rPr lang="en-US" altLang="en-US" noProof="0" dirty="0"/>
              <a:t>Click to edit Master subtitle style</a:t>
            </a:r>
          </a:p>
        </p:txBody>
      </p:sp>
    </p:spTree>
    <p:extLst>
      <p:ext uri="{BB962C8B-B14F-4D97-AF65-F5344CB8AC3E}">
        <p14:creationId xmlns:p14="http://schemas.microsoft.com/office/powerpoint/2010/main" val="3274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20290D-CD4D-4310-ABDA-6BC1E95E4563}"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831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460376"/>
            <a:ext cx="2794000" cy="5635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60376"/>
            <a:ext cx="8178800" cy="5635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61D48F-9A99-4E79-820E-3C57D4614B66}"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790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852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27F5F-0911-4575-8A36-D842D629DDAF}"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764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98676"/>
            <a:ext cx="5486400" cy="399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2098676"/>
            <a:ext cx="5486400" cy="399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B65847-C384-4444-B69C-41D6B5DFCBA4}"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273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3186F1-4992-4F47-B4AC-B4A6B27C6B66}"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082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FF03F5-CD9E-4507-9EDC-521D81FDBC83}"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744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99C65A-727E-4D49-9492-50CA9D3E9EB4}"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325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C0ED89-FAF2-4299-9091-0350A4956B9F}"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43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4D79DC-1FCC-4B2C-B478-0DF1F476C304}"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49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60375"/>
            <a:ext cx="11176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2098675"/>
            <a:ext cx="111760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1908" name="Rectangle 4"/>
          <p:cNvSpPr>
            <a:spLocks noGrp="1" noChangeArrowheads="1"/>
          </p:cNvSpPr>
          <p:nvPr>
            <p:ph type="dt" sz="half" idx="2"/>
          </p:nvPr>
        </p:nvSpPr>
        <p:spPr bwMode="auto">
          <a:xfrm>
            <a:off x="609600" y="64008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1909" name="Rectangle 5"/>
          <p:cNvSpPr>
            <a:spLocks noGrp="1" noChangeArrowheads="1"/>
          </p:cNvSpPr>
          <p:nvPr>
            <p:ph type="ftr" sz="quarter" idx="3"/>
          </p:nvPr>
        </p:nvSpPr>
        <p:spPr bwMode="auto">
          <a:xfrm>
            <a:off x="4165600" y="64008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1910" name="Rectangle 6"/>
          <p:cNvSpPr>
            <a:spLocks noGrp="1" noChangeArrowheads="1"/>
          </p:cNvSpPr>
          <p:nvPr>
            <p:ph type="sldNum" sz="quarter" idx="4"/>
          </p:nvPr>
        </p:nvSpPr>
        <p:spPr bwMode="auto">
          <a:xfrm>
            <a:off x="8534400" y="6400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7963CA-D0AA-4410-9527-1081FF3D6B45}"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1"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9DBEDF"/>
              </a:solidFill>
              <a:effectLst/>
              <a:uLnTx/>
              <a:uFillTx/>
              <a:latin typeface="Arial" panose="020B0604020202020204" pitchFamily="34" charset="0"/>
              <a:ea typeface="+mn-ea"/>
              <a:cs typeface="Arial" panose="020B0604020202020204" pitchFamily="34" charset="0"/>
            </a:endParaRPr>
          </a:p>
        </p:txBody>
      </p:sp>
      <p:sp>
        <p:nvSpPr>
          <p:cNvPr id="1032" name="Line 8"/>
          <p:cNvSpPr>
            <a:spLocks noChangeShapeType="1"/>
          </p:cNvSpPr>
          <p:nvPr/>
        </p:nvSpPr>
        <p:spPr bwMode="auto">
          <a:xfrm>
            <a:off x="609600" y="1600200"/>
            <a:ext cx="11176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charset="0"/>
              <a:ea typeface="Arial" charset="0"/>
              <a:cs typeface="Arial" charset="0"/>
            </a:endParaRPr>
          </a:p>
        </p:txBody>
      </p:sp>
      <p:sp>
        <p:nvSpPr>
          <p:cNvPr id="1033" name="Rectangle 9"/>
          <p:cNvSpPr>
            <a:spLocks noChangeArrowheads="1"/>
          </p:cNvSpPr>
          <p:nvPr/>
        </p:nvSpPr>
        <p:spPr bwMode="auto">
          <a:xfrm>
            <a:off x="0" y="2286000"/>
            <a:ext cx="304800" cy="2286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4"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35" name="Picture 11"/>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bwMode="auto">
          <a:xfrm>
            <a:off x="11269639" y="6172200"/>
            <a:ext cx="51596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997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b="1">
          <a:solidFill>
            <a:schemeClr val="accent1"/>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4000" b="1">
          <a:solidFill>
            <a:schemeClr val="accent1"/>
          </a:solidFill>
          <a:latin typeface="Arial" charset="0"/>
          <a:ea typeface="Arial" charset="0"/>
          <a:cs typeface="Arial" charset="0"/>
        </a:defRPr>
      </a:lvl2pPr>
      <a:lvl3pPr algn="l" rtl="0" eaLnBrk="0" fontAlgn="base" hangingPunct="0">
        <a:spcBef>
          <a:spcPct val="0"/>
        </a:spcBef>
        <a:spcAft>
          <a:spcPct val="0"/>
        </a:spcAft>
        <a:defRPr sz="4000" b="1">
          <a:solidFill>
            <a:schemeClr val="accent1"/>
          </a:solidFill>
          <a:latin typeface="Arial" charset="0"/>
          <a:ea typeface="Arial" charset="0"/>
          <a:cs typeface="Arial" charset="0"/>
        </a:defRPr>
      </a:lvl3pPr>
      <a:lvl4pPr algn="l" rtl="0" eaLnBrk="0" fontAlgn="base" hangingPunct="0">
        <a:spcBef>
          <a:spcPct val="0"/>
        </a:spcBef>
        <a:spcAft>
          <a:spcPct val="0"/>
        </a:spcAft>
        <a:defRPr sz="4000" b="1">
          <a:solidFill>
            <a:schemeClr val="accent1"/>
          </a:solidFill>
          <a:latin typeface="Arial" charset="0"/>
          <a:ea typeface="Arial" charset="0"/>
          <a:cs typeface="Arial" charset="0"/>
        </a:defRPr>
      </a:lvl4pPr>
      <a:lvl5pPr algn="l" rtl="0" eaLnBrk="0" fontAlgn="base" hangingPunct="0">
        <a:spcBef>
          <a:spcPct val="0"/>
        </a:spcBef>
        <a:spcAft>
          <a:spcPct val="0"/>
        </a:spcAft>
        <a:defRPr sz="4000" b="1">
          <a:solidFill>
            <a:schemeClr val="accent1"/>
          </a:solidFill>
          <a:latin typeface="Arial" charset="0"/>
          <a:ea typeface="Arial" charset="0"/>
          <a:cs typeface="Arial" charset="0"/>
        </a:defRPr>
      </a:lvl5pPr>
      <a:lvl6pPr marL="457200" algn="l" rtl="0" fontAlgn="base">
        <a:spcBef>
          <a:spcPct val="0"/>
        </a:spcBef>
        <a:spcAft>
          <a:spcPct val="0"/>
        </a:spcAft>
        <a:defRPr sz="4000" b="1">
          <a:solidFill>
            <a:schemeClr val="accent1"/>
          </a:solidFill>
          <a:latin typeface="Cambria" pitchFamily="18" charset="0"/>
        </a:defRPr>
      </a:lvl6pPr>
      <a:lvl7pPr marL="914400" algn="l" rtl="0" fontAlgn="base">
        <a:spcBef>
          <a:spcPct val="0"/>
        </a:spcBef>
        <a:spcAft>
          <a:spcPct val="0"/>
        </a:spcAft>
        <a:defRPr sz="4000" b="1">
          <a:solidFill>
            <a:schemeClr val="accent1"/>
          </a:solidFill>
          <a:latin typeface="Cambria" pitchFamily="18" charset="0"/>
        </a:defRPr>
      </a:lvl7pPr>
      <a:lvl8pPr marL="1371600" algn="l" rtl="0" fontAlgn="base">
        <a:spcBef>
          <a:spcPct val="0"/>
        </a:spcBef>
        <a:spcAft>
          <a:spcPct val="0"/>
        </a:spcAft>
        <a:defRPr sz="4000" b="1">
          <a:solidFill>
            <a:schemeClr val="accent1"/>
          </a:solidFill>
          <a:latin typeface="Cambria" pitchFamily="18" charset="0"/>
        </a:defRPr>
      </a:lvl8pPr>
      <a:lvl9pPr marL="1828800" algn="l" rtl="0" fontAlgn="base">
        <a:spcBef>
          <a:spcPct val="0"/>
        </a:spcBef>
        <a:spcAft>
          <a:spcPct val="0"/>
        </a:spcAft>
        <a:defRPr sz="4000" b="1">
          <a:solidFill>
            <a:schemeClr val="accent1"/>
          </a:solidFill>
          <a:latin typeface="Cambria" pitchFamily="18" charset="0"/>
        </a:defRPr>
      </a:lvl9pPr>
    </p:titleStyle>
    <p:bodyStyle>
      <a:lvl1pPr marL="342900" indent="-342900" algn="l" rtl="0" eaLnBrk="0" fontAlgn="base" hangingPunct="0">
        <a:spcBef>
          <a:spcPct val="20000"/>
        </a:spcBef>
        <a:spcAft>
          <a:spcPct val="0"/>
        </a:spcAft>
        <a:buClr>
          <a:srgbClr val="9DBEDF"/>
        </a:buClr>
        <a:buSzPct val="110000"/>
        <a:buFont typeface="Wingdings" panose="05000000000000000000" pitchFamily="2" charset="2"/>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0" fontAlgn="base" hangingPunct="0">
        <a:spcBef>
          <a:spcPct val="20000"/>
        </a:spcBef>
        <a:spcAft>
          <a:spcPct val="0"/>
        </a:spcAft>
        <a:buClr>
          <a:srgbClr val="9FC17D"/>
        </a:buClr>
        <a:buSzPct val="110000"/>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B7CFE7"/>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
          <a:srgbClr val="B7C345"/>
        </a:buClr>
        <a:buSzPct val="11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lr>
          <a:srgbClr val="B7C345"/>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fontAlgn="base">
        <a:spcBef>
          <a:spcPct val="20000"/>
        </a:spcBef>
        <a:spcAft>
          <a:spcPct val="0"/>
        </a:spcAft>
        <a:buClr>
          <a:srgbClr val="B7C345"/>
        </a:buClr>
        <a:buChar char="•"/>
        <a:defRPr>
          <a:solidFill>
            <a:schemeClr val="tx1"/>
          </a:solidFill>
          <a:latin typeface="+mn-lt"/>
        </a:defRPr>
      </a:lvl6pPr>
      <a:lvl7pPr marL="2971800" indent="-228600" algn="l" rtl="0" fontAlgn="base">
        <a:spcBef>
          <a:spcPct val="20000"/>
        </a:spcBef>
        <a:spcAft>
          <a:spcPct val="0"/>
        </a:spcAft>
        <a:buClr>
          <a:srgbClr val="B7C345"/>
        </a:buClr>
        <a:buChar char="•"/>
        <a:defRPr>
          <a:solidFill>
            <a:schemeClr val="tx1"/>
          </a:solidFill>
          <a:latin typeface="+mn-lt"/>
        </a:defRPr>
      </a:lvl7pPr>
      <a:lvl8pPr marL="3429000" indent="-228600" algn="l" rtl="0" fontAlgn="base">
        <a:spcBef>
          <a:spcPct val="20000"/>
        </a:spcBef>
        <a:spcAft>
          <a:spcPct val="0"/>
        </a:spcAft>
        <a:buClr>
          <a:srgbClr val="B7C345"/>
        </a:buClr>
        <a:buChar char="•"/>
        <a:defRPr>
          <a:solidFill>
            <a:schemeClr val="tx1"/>
          </a:solidFill>
          <a:latin typeface="+mn-lt"/>
        </a:defRPr>
      </a:lvl8pPr>
      <a:lvl9pPr marL="3886200" indent="-228600" algn="l" rtl="0" fontAlgn="base">
        <a:spcBef>
          <a:spcPct val="20000"/>
        </a:spcBef>
        <a:spcAft>
          <a:spcPct val="0"/>
        </a:spcAft>
        <a:buClr>
          <a:srgbClr val="B7C34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ph.ca.gov/Programs/CID/DCDC/Pages/COVID-19/OutbreakDefinitionandReportingGuidance.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9868-86DF-2544-9A1B-7D4A6D9744B3}"/>
              </a:ext>
            </a:extLst>
          </p:cNvPr>
          <p:cNvSpPr>
            <a:spLocks noGrp="1"/>
          </p:cNvSpPr>
          <p:nvPr>
            <p:ph type="ctrTitle"/>
          </p:nvPr>
        </p:nvSpPr>
        <p:spPr/>
        <p:txBody>
          <a:bodyPr/>
          <a:lstStyle/>
          <a:p>
            <a:r>
              <a:rPr lang="en-US" dirty="0"/>
              <a:t>2021 LEGISLATIVE UPDATES</a:t>
            </a:r>
          </a:p>
        </p:txBody>
      </p:sp>
      <p:sp>
        <p:nvSpPr>
          <p:cNvPr id="3" name="Subtitle 2">
            <a:extLst>
              <a:ext uri="{FF2B5EF4-FFF2-40B4-BE49-F238E27FC236}">
                <a16:creationId xmlns:a16="http://schemas.microsoft.com/office/drawing/2014/main" id="{31A2D587-E83F-9548-ACAC-C3D583E75745}"/>
              </a:ext>
            </a:extLst>
          </p:cNvPr>
          <p:cNvSpPr>
            <a:spLocks noGrp="1"/>
          </p:cNvSpPr>
          <p:nvPr>
            <p:ph type="subTitle" idx="1"/>
          </p:nvPr>
        </p:nvSpPr>
        <p:spPr/>
        <p:txBody>
          <a:bodyPr/>
          <a:lstStyle/>
          <a:p>
            <a:r>
              <a:rPr lang="en-US" dirty="0"/>
              <a:t>An Employer’s Guide to New Laws Impacting the Workplace in 2020 and Beyond</a:t>
            </a:r>
          </a:p>
          <a:p>
            <a:endParaRPr lang="en-US" dirty="0"/>
          </a:p>
          <a:p>
            <a:r>
              <a:rPr lang="en-US" dirty="0"/>
              <a:t>December 9, 2020</a:t>
            </a:r>
          </a:p>
        </p:txBody>
      </p:sp>
    </p:spTree>
    <p:extLst>
      <p:ext uri="{BB962C8B-B14F-4D97-AF65-F5344CB8AC3E}">
        <p14:creationId xmlns:p14="http://schemas.microsoft.com/office/powerpoint/2010/main" val="206009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1159 – Worker’s Compensation; COVID-19 Presumption – Outbreak Requirement</a:t>
            </a:r>
          </a:p>
        </p:txBody>
      </p:sp>
      <p:sp>
        <p:nvSpPr>
          <p:cNvPr id="3" name="Content Placeholder 2"/>
          <p:cNvSpPr>
            <a:spLocks noGrp="1"/>
          </p:cNvSpPr>
          <p:nvPr>
            <p:ph idx="1"/>
          </p:nvPr>
        </p:nvSpPr>
        <p:spPr/>
        <p:txBody>
          <a:bodyPr/>
          <a:lstStyle/>
          <a:p>
            <a:r>
              <a:rPr lang="en-US" dirty="0"/>
              <a:t>If after July 6, 2020, the employee’s positive test or diagnosis must </a:t>
            </a:r>
            <a:r>
              <a:rPr lang="en-US" dirty="0" smtClean="0"/>
              <a:t>occur during </a:t>
            </a:r>
            <a:r>
              <a:rPr lang="en-US" dirty="0"/>
              <a:t>an “outbreak” at the worksite.</a:t>
            </a:r>
          </a:p>
          <a:p>
            <a:r>
              <a:rPr lang="en-US" dirty="0"/>
              <a:t>Outbreak:  4+ employees for worksites with </a:t>
            </a:r>
            <a:r>
              <a:rPr lang="en-US" dirty="0" smtClean="0"/>
              <a:t>100 or fewer employees</a:t>
            </a:r>
            <a:endParaRPr lang="en-US" dirty="0"/>
          </a:p>
          <a:p>
            <a:r>
              <a:rPr lang="en-US" dirty="0"/>
              <a:t>4%+ for worksites with </a:t>
            </a:r>
            <a:r>
              <a:rPr lang="en-US" dirty="0" smtClean="0"/>
              <a:t>greater </a:t>
            </a:r>
            <a:r>
              <a:rPr lang="en-US" dirty="0"/>
              <a:t>than 100 employees</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58462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1947 – Statute of Limitations </a:t>
            </a:r>
          </a:p>
        </p:txBody>
      </p:sp>
      <p:sp>
        <p:nvSpPr>
          <p:cNvPr id="3" name="Content Placeholder 2"/>
          <p:cNvSpPr>
            <a:spLocks noGrp="1"/>
          </p:cNvSpPr>
          <p:nvPr>
            <p:ph idx="1"/>
          </p:nvPr>
        </p:nvSpPr>
        <p:spPr>
          <a:xfrm>
            <a:off x="609600" y="2098675"/>
            <a:ext cx="11176000" cy="3997325"/>
          </a:xfrm>
        </p:spPr>
        <p:txBody>
          <a:bodyPr/>
          <a:lstStyle/>
          <a:p>
            <a:r>
              <a:rPr lang="en-US" dirty="0"/>
              <a:t>Employee can file a complaint with the Labor Commissioner alleging discrimination or unlawful termination within one year of the </a:t>
            </a:r>
            <a:r>
              <a:rPr lang="en-US" dirty="0" smtClean="0"/>
              <a:t>event. (Labor Code 98.7)   </a:t>
            </a:r>
            <a:endParaRPr lang="en-US" dirty="0"/>
          </a:p>
          <a:p>
            <a:r>
              <a:rPr lang="en-US" dirty="0"/>
              <a:t>Previously required to file within six months.  </a:t>
            </a:r>
          </a:p>
          <a:p>
            <a:r>
              <a:rPr lang="en-US" dirty="0"/>
              <a:t>Labor Code 1102.5 now authorizes recovery of reasonable attorneys’ fees and costs for successful plaintiffs.  </a:t>
            </a:r>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100</a:t>
            </a:fld>
            <a:endParaRPr lang="en-US" altLang="en-US" noProof="0" dirty="0"/>
          </a:p>
        </p:txBody>
      </p:sp>
    </p:spTree>
    <p:extLst>
      <p:ext uri="{BB962C8B-B14F-4D97-AF65-F5344CB8AC3E}">
        <p14:creationId xmlns:p14="http://schemas.microsoft.com/office/powerpoint/2010/main" val="2485131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9BD5-466B-5F40-865A-AE94B5D1E02D}"/>
              </a:ext>
            </a:extLst>
          </p:cNvPr>
          <p:cNvSpPr>
            <a:spLocks noGrp="1"/>
          </p:cNvSpPr>
          <p:nvPr>
            <p:ph type="title"/>
          </p:nvPr>
        </p:nvSpPr>
        <p:spPr/>
        <p:txBody>
          <a:bodyPr/>
          <a:lstStyle/>
          <a:p>
            <a:r>
              <a:rPr lang="en-US" dirty="0"/>
              <a:t>Racial Equity and Inclusion</a:t>
            </a:r>
          </a:p>
        </p:txBody>
      </p:sp>
      <p:sp>
        <p:nvSpPr>
          <p:cNvPr id="3" name="Text Placeholder 2">
            <a:extLst>
              <a:ext uri="{FF2B5EF4-FFF2-40B4-BE49-F238E27FC236}">
                <a16:creationId xmlns:a16="http://schemas.microsoft.com/office/drawing/2014/main" id="{FF6469F6-456B-4A42-84BF-86CADD75230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018A04D-12D2-3645-A045-631C86A39A6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627F5F-0911-4575-8A36-D842D629DDAF}"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23018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AB 979: Diversification of Corporate Boards</a:t>
            </a:r>
            <a:endParaRPr lang="en-US" dirty="0"/>
          </a:p>
        </p:txBody>
      </p:sp>
      <p:sp>
        <p:nvSpPr>
          <p:cNvPr id="3" name="Content Placeholder 2"/>
          <p:cNvSpPr>
            <a:spLocks noGrp="1"/>
          </p:cNvSpPr>
          <p:nvPr>
            <p:ph idx="1"/>
          </p:nvPr>
        </p:nvSpPr>
        <p:spPr>
          <a:xfrm>
            <a:off x="609600" y="2098675"/>
            <a:ext cx="11176000" cy="4302125"/>
          </a:xfrm>
        </p:spPr>
        <p:txBody>
          <a:bodyPr/>
          <a:lstStyle/>
          <a:p>
            <a:r>
              <a:rPr lang="en-US"/>
              <a:t>Signed by Governor Newsom on September 30, 2020</a:t>
            </a:r>
          </a:p>
          <a:p>
            <a:r>
              <a:rPr lang="en-US"/>
              <a:t>Requires </a:t>
            </a:r>
            <a:r>
              <a:rPr lang="en-US" b="1"/>
              <a:t>publicly held corporations </a:t>
            </a:r>
            <a:r>
              <a:rPr lang="en-US"/>
              <a:t>headquartered in CA to diversify board of directors with directors from </a:t>
            </a:r>
            <a:r>
              <a:rPr lang="en-US" b="1"/>
              <a:t>“underrepresented communities”</a:t>
            </a:r>
          </a:p>
          <a:p>
            <a:r>
              <a:rPr lang="en-US"/>
              <a:t>By the end of 2021 board must have minimum of 1 director from underrepresented community</a:t>
            </a:r>
          </a:p>
          <a:p>
            <a:r>
              <a:rPr lang="en-US"/>
              <a:t>No later than close of 2022:</a:t>
            </a:r>
          </a:p>
          <a:p>
            <a:pPr lvl="1"/>
            <a:r>
              <a:rPr lang="en-US"/>
              <a:t>Board of 9 or more = minimum 3</a:t>
            </a:r>
          </a:p>
          <a:p>
            <a:pPr lvl="1"/>
            <a:r>
              <a:rPr lang="en-US"/>
              <a:t>More than 4, less than 9 = minimum of 1</a:t>
            </a:r>
            <a:endParaRPr lang="en-US" dirty="0"/>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102</a:t>
            </a:fld>
            <a:endParaRPr lang="en-US" altLang="en-US" dirty="0"/>
          </a:p>
        </p:txBody>
      </p:sp>
    </p:spTree>
    <p:extLst>
      <p:ext uri="{BB962C8B-B14F-4D97-AF65-F5344CB8AC3E}">
        <p14:creationId xmlns:p14="http://schemas.microsoft.com/office/powerpoint/2010/main" val="22030711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979: “Director from Underrepresented Community”</a:t>
            </a:r>
          </a:p>
        </p:txBody>
      </p:sp>
      <p:sp>
        <p:nvSpPr>
          <p:cNvPr id="3" name="Content Placeholder 2"/>
          <p:cNvSpPr>
            <a:spLocks noGrp="1"/>
          </p:cNvSpPr>
          <p:nvPr>
            <p:ph idx="1"/>
          </p:nvPr>
        </p:nvSpPr>
        <p:spPr>
          <a:xfrm>
            <a:off x="609600" y="2098675"/>
            <a:ext cx="11176000" cy="3997325"/>
          </a:xfrm>
        </p:spPr>
        <p:txBody>
          <a:bodyPr/>
          <a:lstStyle/>
          <a:p>
            <a:r>
              <a:rPr lang="en-US" dirty="0"/>
              <a:t>A director who self-identifies as:</a:t>
            </a:r>
          </a:p>
          <a:p>
            <a:pPr lvl="1"/>
            <a:r>
              <a:rPr lang="en-US" dirty="0"/>
              <a:t>Black / African American</a:t>
            </a:r>
          </a:p>
          <a:p>
            <a:pPr lvl="1"/>
            <a:r>
              <a:rPr lang="en-US" dirty="0"/>
              <a:t>Hispanic / Latino</a:t>
            </a:r>
          </a:p>
          <a:p>
            <a:pPr lvl="1"/>
            <a:r>
              <a:rPr lang="en-US" dirty="0"/>
              <a:t>Asian</a:t>
            </a:r>
          </a:p>
          <a:p>
            <a:pPr lvl="1"/>
            <a:r>
              <a:rPr lang="en-US" dirty="0"/>
              <a:t>Pacific Islander</a:t>
            </a:r>
          </a:p>
          <a:p>
            <a:pPr lvl="1"/>
            <a:r>
              <a:rPr lang="en-US" dirty="0"/>
              <a:t>Native American / Native Hawaiian / Alaska Native</a:t>
            </a:r>
          </a:p>
          <a:p>
            <a:pPr lvl="1"/>
            <a:r>
              <a:rPr lang="en-US" dirty="0"/>
              <a:t>LGBTQIA</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103</a:t>
            </a:fld>
            <a:endParaRPr lang="en-US" altLang="en-US" dirty="0"/>
          </a:p>
        </p:txBody>
      </p:sp>
    </p:spTree>
    <p:extLst>
      <p:ext uri="{BB962C8B-B14F-4D97-AF65-F5344CB8AC3E}">
        <p14:creationId xmlns:p14="http://schemas.microsoft.com/office/powerpoint/2010/main" val="1763043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979: “Publicly Held Corporation”</a:t>
            </a:r>
          </a:p>
        </p:txBody>
      </p:sp>
      <p:sp>
        <p:nvSpPr>
          <p:cNvPr id="3" name="Content Placeholder 2"/>
          <p:cNvSpPr>
            <a:spLocks noGrp="1"/>
          </p:cNvSpPr>
          <p:nvPr>
            <p:ph idx="1"/>
          </p:nvPr>
        </p:nvSpPr>
        <p:spPr/>
        <p:txBody>
          <a:bodyPr/>
          <a:lstStyle/>
          <a:p>
            <a:endParaRPr lang="en-US"/>
          </a:p>
          <a:p>
            <a:pPr marL="0" indent="0">
              <a:buNone/>
            </a:pPr>
            <a:r>
              <a:rPr lang="en-US"/>
              <a:t>A corporation with outstanding shares listed on a major United States stock exchange</a:t>
            </a:r>
            <a:endParaRPr lang="en-US" dirty="0"/>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104</a:t>
            </a:fld>
            <a:endParaRPr lang="en-US" altLang="en-US" dirty="0"/>
          </a:p>
        </p:txBody>
      </p:sp>
    </p:spTree>
    <p:extLst>
      <p:ext uri="{BB962C8B-B14F-4D97-AF65-F5344CB8AC3E}">
        <p14:creationId xmlns:p14="http://schemas.microsoft.com/office/powerpoint/2010/main" val="15068261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smtClean="0"/>
              <a:t>AB 979 and SB </a:t>
            </a:r>
            <a:r>
              <a:rPr lang="en-US" dirty="0"/>
              <a:t>826: </a:t>
            </a:r>
            <a:r>
              <a:rPr lang="en-US" dirty="0" smtClean="0"/>
              <a:t>Comparison</a:t>
            </a:r>
            <a:endParaRPr lang="en-US" dirty="0"/>
          </a:p>
        </p:txBody>
      </p:sp>
      <p:sp>
        <p:nvSpPr>
          <p:cNvPr id="3" name="Content Placeholder 2"/>
          <p:cNvSpPr>
            <a:spLocks noGrp="1"/>
          </p:cNvSpPr>
          <p:nvPr>
            <p:ph idx="1"/>
          </p:nvPr>
        </p:nvSpPr>
        <p:spPr>
          <a:xfrm>
            <a:off x="609600" y="1891862"/>
            <a:ext cx="11360727" cy="4698123"/>
          </a:xfrm>
        </p:spPr>
        <p:txBody>
          <a:bodyPr/>
          <a:lstStyle/>
          <a:p>
            <a:pPr marL="0" indent="0">
              <a:buNone/>
            </a:pPr>
            <a:r>
              <a:rPr lang="en-US" sz="2400" b="1" dirty="0" smtClean="0"/>
              <a:t>SB 826’s Goal</a:t>
            </a:r>
            <a:r>
              <a:rPr lang="en-US" sz="2400" b="1" dirty="0"/>
              <a:t>: To encourage equitable and diverse </a:t>
            </a:r>
            <a:r>
              <a:rPr lang="en-US" sz="2400" b="1" u="sng" dirty="0"/>
              <a:t>gender</a:t>
            </a:r>
            <a:r>
              <a:rPr lang="en-US" sz="2400" b="1" dirty="0"/>
              <a:t> representation on every corporate board</a:t>
            </a:r>
          </a:p>
          <a:p>
            <a:r>
              <a:rPr lang="en-US" sz="2700" dirty="0"/>
              <a:t>Requires that California publicly held corporations have a minimum number of females on their Board of Directors (aka Corporate Board Quota “CPQ”).</a:t>
            </a:r>
          </a:p>
          <a:p>
            <a:pPr lvl="1"/>
            <a:r>
              <a:rPr lang="en-US" dirty="0"/>
              <a:t>By the end of 2019: </a:t>
            </a:r>
          </a:p>
          <a:p>
            <a:pPr lvl="2"/>
            <a:r>
              <a:rPr lang="en-US" dirty="0"/>
              <a:t>1 female regardless of board size</a:t>
            </a:r>
          </a:p>
          <a:p>
            <a:pPr lvl="1"/>
            <a:r>
              <a:rPr lang="en-US" dirty="0"/>
              <a:t>By the end of 2020: </a:t>
            </a:r>
          </a:p>
          <a:p>
            <a:pPr lvl="2"/>
            <a:r>
              <a:rPr lang="en-US" dirty="0"/>
              <a:t>1 woman required for 1-4 directors</a:t>
            </a:r>
          </a:p>
          <a:p>
            <a:pPr lvl="2"/>
            <a:r>
              <a:rPr lang="en-US" dirty="0"/>
              <a:t>2 women required for 5 directors</a:t>
            </a:r>
          </a:p>
          <a:p>
            <a:pPr lvl="2"/>
            <a:r>
              <a:rPr lang="en-US" dirty="0"/>
              <a:t>3 women required for 6 directors</a:t>
            </a:r>
          </a:p>
          <a:p>
            <a:endParaRPr lang="en-US" dirty="0"/>
          </a:p>
        </p:txBody>
      </p:sp>
      <p:sp>
        <p:nvSpPr>
          <p:cNvPr id="20485" name="Slide Number Placeholder 4"/>
          <p:cNvSpPr>
            <a:spLocks noGrp="1"/>
          </p:cNvSpPr>
          <p:nvPr>
            <p:ph type="sldNum" sz="quarter" idx="12"/>
          </p:nvPr>
        </p:nvSpPr>
        <p:spPr>
          <a:xfrm>
            <a:off x="8534400" y="6400800"/>
            <a:ext cx="2438400" cy="457200"/>
          </a:xfrm>
          <a:noFill/>
        </p:spPr>
        <p:txBody>
          <a:bodyPr/>
          <a:lstStyle>
            <a:lvl1pPr>
              <a:spcBef>
                <a:spcPct val="20000"/>
              </a:spcBef>
              <a:buClr>
                <a:srgbClr val="9DBEDF"/>
              </a:buClr>
              <a:buSzPct val="11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FC17D"/>
              </a:buClr>
              <a:buSzPct val="110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B7CFE7"/>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B7C345"/>
              </a:buClr>
              <a:buSzPct val="11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B7C345"/>
              </a:buClr>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7C345"/>
              </a:buClr>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7C345"/>
              </a:buClr>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7C345"/>
              </a:buClr>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7C345"/>
              </a:buClr>
              <a:buChar char="•"/>
              <a:defRPr>
                <a:solidFill>
                  <a:schemeClr val="tx1"/>
                </a:solidFill>
                <a:latin typeface="Arial" panose="020B0604020202020204" pitchFamily="34" charset="0"/>
                <a:cs typeface="Arial" panose="020B0604020202020204" pitchFamily="34" charset="0"/>
              </a:defRPr>
            </a:lvl9pPr>
          </a:lstStyle>
          <a:p>
            <a:fld id="{105F17A7-0E02-41E1-8B55-A0AE66142661}" type="slidenum">
              <a:rPr lang="en-US" altLang="en-US" smtClean="0"/>
              <a:pPr/>
              <a:t>105</a:t>
            </a:fld>
            <a:endParaRPr lang="en-US" altLang="en-US"/>
          </a:p>
        </p:txBody>
      </p:sp>
    </p:spTree>
    <p:extLst>
      <p:ext uri="{BB962C8B-B14F-4D97-AF65-F5344CB8AC3E}">
        <p14:creationId xmlns:p14="http://schemas.microsoft.com/office/powerpoint/2010/main" val="41637088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979: Purpose</a:t>
            </a:r>
          </a:p>
        </p:txBody>
      </p:sp>
      <p:sp>
        <p:nvSpPr>
          <p:cNvPr id="3" name="Content Placeholder 2"/>
          <p:cNvSpPr>
            <a:spLocks noGrp="1"/>
          </p:cNvSpPr>
          <p:nvPr>
            <p:ph idx="1"/>
          </p:nvPr>
        </p:nvSpPr>
        <p:spPr>
          <a:xfrm>
            <a:off x="609600" y="1981199"/>
            <a:ext cx="11176000" cy="4114801"/>
          </a:xfrm>
        </p:spPr>
        <p:txBody>
          <a:bodyPr/>
          <a:lstStyle/>
          <a:p>
            <a:r>
              <a:rPr lang="en-US" dirty="0"/>
              <a:t>To increase diversity of the board of directors of certain California-based publicly-traded corporations</a:t>
            </a:r>
          </a:p>
          <a:p>
            <a:r>
              <a:rPr lang="en-US" dirty="0"/>
              <a:t>Follows SB 826 (2018): Requires publicly traded corporations headquartered in CA to have a “representative number” of women as members of their board of directors</a:t>
            </a:r>
          </a:p>
          <a:p>
            <a:r>
              <a:rPr lang="en-US" dirty="0"/>
              <a:t>Since SB 826’s enactment, data shows that out of 511 director seats filled by women: 77.9% White, 3.3% Latina, 5.3% African American and 11.5% Asian</a:t>
            </a:r>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106</a:t>
            </a:fld>
            <a:endParaRPr lang="en-US" altLang="en-US" dirty="0"/>
          </a:p>
        </p:txBody>
      </p:sp>
    </p:spTree>
    <p:extLst>
      <p:ext uri="{BB962C8B-B14F-4D97-AF65-F5344CB8AC3E}">
        <p14:creationId xmlns:p14="http://schemas.microsoft.com/office/powerpoint/2010/main" val="32062935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 979: Purpose</a:t>
            </a:r>
            <a:endParaRPr lang="en-US" dirty="0"/>
          </a:p>
        </p:txBody>
      </p:sp>
      <p:sp>
        <p:nvSpPr>
          <p:cNvPr id="3" name="Content Placeholder 2"/>
          <p:cNvSpPr>
            <a:spLocks noGrp="1"/>
          </p:cNvSpPr>
          <p:nvPr>
            <p:ph idx="1"/>
          </p:nvPr>
        </p:nvSpPr>
        <p:spPr/>
        <p:txBody>
          <a:bodyPr/>
          <a:lstStyle/>
          <a:p>
            <a:r>
              <a:rPr lang="en-US"/>
              <a:t>As of May 2020, of 662 publicly traded companies HQ in CA: 13% have at least 1 Latino board member, 16% have at least 1 African American board member, 42% have at least 1 Asian board member, and 6% have at least 1 non-White or Other board member </a:t>
            </a:r>
          </a:p>
          <a:p>
            <a:pPr marL="0" indent="0">
              <a:buNone/>
            </a:pPr>
            <a:endParaRPr lang="en-US"/>
          </a:p>
          <a:p>
            <a:r>
              <a:rPr lang="en-US" i="1"/>
              <a:t>100% of these boards have at least 1 White board member</a:t>
            </a:r>
            <a:endParaRPr lang="en-US" i="1" dirty="0"/>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107</a:t>
            </a:fld>
            <a:endParaRPr lang="en-US" altLang="en-US" dirty="0"/>
          </a:p>
        </p:txBody>
      </p:sp>
    </p:spTree>
    <p:extLst>
      <p:ext uri="{BB962C8B-B14F-4D97-AF65-F5344CB8AC3E}">
        <p14:creationId xmlns:p14="http://schemas.microsoft.com/office/powerpoint/2010/main" val="18073093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979</a:t>
            </a:r>
            <a:r>
              <a:rPr lang="en-US" dirty="0" smtClean="0"/>
              <a:t>: </a:t>
            </a:r>
            <a:r>
              <a:rPr lang="en-US" dirty="0"/>
              <a:t>Requirements</a:t>
            </a:r>
          </a:p>
        </p:txBody>
      </p:sp>
      <p:sp>
        <p:nvSpPr>
          <p:cNvPr id="3" name="Content Placeholder 2"/>
          <p:cNvSpPr>
            <a:spLocks noGrp="1"/>
          </p:cNvSpPr>
          <p:nvPr>
            <p:ph idx="1"/>
          </p:nvPr>
        </p:nvSpPr>
        <p:spPr>
          <a:xfrm>
            <a:off x="609600" y="2098675"/>
            <a:ext cx="11455730" cy="3997325"/>
          </a:xfrm>
        </p:spPr>
        <p:txBody>
          <a:bodyPr/>
          <a:lstStyle/>
          <a:p>
            <a:r>
              <a:rPr lang="en-US" dirty="0"/>
              <a:t>Must have at least one director from underrepresented community on board of directors by the end of the 2021 calendar year</a:t>
            </a:r>
          </a:p>
          <a:p>
            <a:r>
              <a:rPr lang="en-US" dirty="0"/>
              <a:t>Must timely file board member information with the California Secretary of State on the California Corporate Disclosure Statement (Form SI-PT) annually, within 150 days of the end of corporation’s fiscal year</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108</a:t>
            </a:fld>
            <a:endParaRPr lang="en-US" altLang="en-US" dirty="0"/>
          </a:p>
        </p:txBody>
      </p:sp>
    </p:spTree>
    <p:extLst>
      <p:ext uri="{BB962C8B-B14F-4D97-AF65-F5344CB8AC3E}">
        <p14:creationId xmlns:p14="http://schemas.microsoft.com/office/powerpoint/2010/main" val="16052596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979: </a:t>
            </a:r>
            <a:r>
              <a:rPr lang="en-US" dirty="0" smtClean="0"/>
              <a:t>Requirements</a:t>
            </a:r>
            <a:endParaRPr lang="en-US" dirty="0"/>
          </a:p>
        </p:txBody>
      </p:sp>
      <p:sp>
        <p:nvSpPr>
          <p:cNvPr id="3" name="Content Placeholder 2"/>
          <p:cNvSpPr>
            <a:spLocks noGrp="1"/>
          </p:cNvSpPr>
          <p:nvPr>
            <p:ph idx="1"/>
          </p:nvPr>
        </p:nvSpPr>
        <p:spPr>
          <a:xfrm>
            <a:off x="609600" y="2098675"/>
            <a:ext cx="11455730" cy="3997325"/>
          </a:xfrm>
        </p:spPr>
        <p:txBody>
          <a:bodyPr/>
          <a:lstStyle/>
          <a:p>
            <a:r>
              <a:rPr lang="en-US" dirty="0"/>
              <a:t>Compliance is satisfied for the applicable year if the requisite number of directors from underrepresented communities served for at least a portion of the calendar year</a:t>
            </a:r>
          </a:p>
          <a:p>
            <a:r>
              <a:rPr lang="en-US" dirty="0"/>
              <a:t>Corporations may increase the number of directors on board to include requisite directors from underrepresented communities</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109</a:t>
            </a:fld>
            <a:endParaRPr lang="en-US" altLang="en-US" dirty="0"/>
          </a:p>
        </p:txBody>
      </p:sp>
    </p:spTree>
    <p:extLst>
      <p:ext uri="{BB962C8B-B14F-4D97-AF65-F5344CB8AC3E}">
        <p14:creationId xmlns:p14="http://schemas.microsoft.com/office/powerpoint/2010/main" val="351708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1159 – Worker’s Compensation; COVID-19 Presumption – Benefits and Exhaustion</a:t>
            </a:r>
          </a:p>
        </p:txBody>
      </p:sp>
      <p:sp>
        <p:nvSpPr>
          <p:cNvPr id="3" name="Content Placeholder 2"/>
          <p:cNvSpPr>
            <a:spLocks noGrp="1"/>
          </p:cNvSpPr>
          <p:nvPr>
            <p:ph idx="1"/>
          </p:nvPr>
        </p:nvSpPr>
        <p:spPr/>
        <p:txBody>
          <a:bodyPr/>
          <a:lstStyle/>
          <a:p>
            <a:r>
              <a:rPr lang="en-US" dirty="0"/>
              <a:t>Employees suffering injuries are entitled to all workers’ compensation benefits.</a:t>
            </a:r>
          </a:p>
          <a:p>
            <a:r>
              <a:rPr lang="en-US" dirty="0"/>
              <a:t>Only after the exhaustion of other COVID-19 related benefits:  </a:t>
            </a:r>
          </a:p>
          <a:p>
            <a:pPr lvl="1"/>
            <a:r>
              <a:rPr lang="en-US" dirty="0"/>
              <a:t>Emergency Paid Sick Leave</a:t>
            </a:r>
          </a:p>
          <a:p>
            <a:pPr lvl="1"/>
            <a:r>
              <a:rPr lang="en-US" dirty="0"/>
              <a:t>Emergency Family and Medical Leave Expansion Act</a:t>
            </a:r>
          </a:p>
          <a:p>
            <a:pPr lvl="1"/>
            <a:r>
              <a:rPr lang="en-US" dirty="0"/>
              <a:t>Families First Coronavirus Response Act</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9671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979: </a:t>
            </a:r>
            <a:r>
              <a:rPr lang="en-US" dirty="0" smtClean="0"/>
              <a:t>Requirements</a:t>
            </a:r>
            <a:endParaRPr lang="en-US" dirty="0"/>
          </a:p>
        </p:txBody>
      </p:sp>
      <p:sp>
        <p:nvSpPr>
          <p:cNvPr id="3" name="Content Placeholder 2"/>
          <p:cNvSpPr>
            <a:spLocks noGrp="1"/>
          </p:cNvSpPr>
          <p:nvPr>
            <p:ph idx="1"/>
          </p:nvPr>
        </p:nvSpPr>
        <p:spPr>
          <a:xfrm>
            <a:off x="609600" y="2098675"/>
            <a:ext cx="11176000" cy="3997325"/>
          </a:xfrm>
        </p:spPr>
        <p:txBody>
          <a:bodyPr/>
          <a:lstStyle/>
          <a:p>
            <a:r>
              <a:rPr lang="en-US" dirty="0"/>
              <a:t>Requires California Secretary of State to track and report compliance and levy fines for noncompliance</a:t>
            </a:r>
          </a:p>
          <a:p>
            <a:endParaRPr lang="en-US" dirty="0"/>
          </a:p>
          <a:p>
            <a:r>
              <a:rPr lang="en-US" dirty="0"/>
              <a:t>Failure to timely file board member information:</a:t>
            </a:r>
          </a:p>
          <a:p>
            <a:pPr lvl="1"/>
            <a:r>
              <a:rPr lang="en-US" dirty="0"/>
              <a:t>First Violation = $100,000</a:t>
            </a:r>
          </a:p>
          <a:p>
            <a:pPr lvl="1"/>
            <a:r>
              <a:rPr lang="en-US" dirty="0"/>
              <a:t>Second / Subsequent Violations = $300,000</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110</a:t>
            </a:fld>
            <a:endParaRPr lang="en-US" altLang="en-US" dirty="0"/>
          </a:p>
        </p:txBody>
      </p:sp>
    </p:spTree>
    <p:extLst>
      <p:ext uri="{BB962C8B-B14F-4D97-AF65-F5344CB8AC3E}">
        <p14:creationId xmlns:p14="http://schemas.microsoft.com/office/powerpoint/2010/main" val="8454847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AB 979: Challenges</a:t>
            </a:r>
            <a:endParaRPr lang="en-US" dirty="0"/>
          </a:p>
        </p:txBody>
      </p:sp>
      <p:sp>
        <p:nvSpPr>
          <p:cNvPr id="3" name="Content Placeholder 2"/>
          <p:cNvSpPr>
            <a:spLocks noGrp="1"/>
          </p:cNvSpPr>
          <p:nvPr>
            <p:ph idx="1"/>
          </p:nvPr>
        </p:nvSpPr>
        <p:spPr>
          <a:xfrm>
            <a:off x="609600" y="2098675"/>
            <a:ext cx="11582400" cy="3997325"/>
          </a:xfrm>
        </p:spPr>
        <p:txBody>
          <a:bodyPr/>
          <a:lstStyle/>
          <a:p>
            <a:r>
              <a:rPr lang="en-US" dirty="0"/>
              <a:t>Possibility of “equal protection” claims and other legal challenges</a:t>
            </a:r>
          </a:p>
          <a:p>
            <a:r>
              <a:rPr lang="en-US" dirty="0"/>
              <a:t>2 conservative legal groups have filed complaints for SB 826</a:t>
            </a:r>
          </a:p>
          <a:p>
            <a:pPr lvl="1"/>
            <a:r>
              <a:rPr lang="en-US" i="1" dirty="0"/>
              <a:t>Crest v. Alex Padilla</a:t>
            </a:r>
            <a:r>
              <a:rPr lang="en-US" dirty="0"/>
              <a:t>: “taxpayer suit” to enjoin CA Sec. of State from expending taxpayer funds and taxpayer-financed resources to enforce or implement the statute </a:t>
            </a:r>
          </a:p>
          <a:p>
            <a:pPr lvl="2"/>
            <a:r>
              <a:rPr lang="en-US" i="1" dirty="0"/>
              <a:t>Crest v. Padilla II</a:t>
            </a:r>
            <a:r>
              <a:rPr lang="en-US" dirty="0"/>
              <a:t>:  Filed against AB 979</a:t>
            </a:r>
          </a:p>
          <a:p>
            <a:pPr lvl="1"/>
            <a:r>
              <a:rPr lang="en-US" i="1" dirty="0" err="1"/>
              <a:t>Meland</a:t>
            </a:r>
            <a:r>
              <a:rPr lang="en-US" i="1" dirty="0"/>
              <a:t> v. Padilla</a:t>
            </a:r>
            <a:r>
              <a:rPr lang="en-US" dirty="0"/>
              <a:t>:  Plaintiff filed suit in Eastern District Court against publicly held corp. that was incorporated in Delaware and headquartered in CA.</a:t>
            </a:r>
          </a:p>
          <a:p>
            <a:pPr lvl="2"/>
            <a:r>
              <a:rPr lang="en-US" dirty="0"/>
              <a:t>Plaintiff claimed injury as he was prohibited from voting his choice of board member</a:t>
            </a:r>
          </a:p>
          <a:p>
            <a:pPr lvl="2"/>
            <a:r>
              <a:rPr lang="en-US" dirty="0"/>
              <a:t>Claimed statute was sex-based classification that violates 14th Amendment</a:t>
            </a:r>
          </a:p>
          <a:p>
            <a:pPr lvl="2"/>
            <a:r>
              <a:rPr lang="en-US" dirty="0"/>
              <a:t>Dismissed without prejudice for lack of standing</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111</a:t>
            </a:fld>
            <a:endParaRPr lang="en-US" altLang="en-US" dirty="0"/>
          </a:p>
        </p:txBody>
      </p:sp>
    </p:spTree>
    <p:extLst>
      <p:ext uri="{BB962C8B-B14F-4D97-AF65-F5344CB8AC3E}">
        <p14:creationId xmlns:p14="http://schemas.microsoft.com/office/powerpoint/2010/main" val="33874313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6471-C651-1C41-83D9-FF147AEF2C11}"/>
              </a:ext>
            </a:extLst>
          </p:cNvPr>
          <p:cNvSpPr>
            <a:spLocks noGrp="1"/>
          </p:cNvSpPr>
          <p:nvPr>
            <p:ph type="title"/>
          </p:nvPr>
        </p:nvSpPr>
        <p:spPr/>
        <p:txBody>
          <a:bodyPr/>
          <a:lstStyle/>
          <a:p>
            <a:r>
              <a:rPr lang="en-US" dirty="0"/>
              <a:t>Wages and Benefits</a:t>
            </a:r>
          </a:p>
        </p:txBody>
      </p:sp>
      <p:sp>
        <p:nvSpPr>
          <p:cNvPr id="3" name="Text Placeholder 2">
            <a:extLst>
              <a:ext uri="{FF2B5EF4-FFF2-40B4-BE49-F238E27FC236}">
                <a16:creationId xmlns:a16="http://schemas.microsoft.com/office/drawing/2014/main" id="{85AD93BB-C423-BF4E-A709-64436917327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6AAD19F7-A246-154F-A2BD-A10A70BEAB5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627F5F-0911-4575-8A36-D842D629DDAF}"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98585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a:noFill/>
        </p:spPr>
        <p:txBody>
          <a:bodyPr/>
          <a:lstStyle/>
          <a:p>
            <a:r>
              <a:rPr lang="en-US" dirty="0"/>
              <a:t>SB 973: Annual Employer Pay Data</a:t>
            </a:r>
          </a:p>
        </p:txBody>
      </p:sp>
      <p:sp>
        <p:nvSpPr>
          <p:cNvPr id="3" name="Content Placeholder 2"/>
          <p:cNvSpPr>
            <a:spLocks noGrp="1"/>
          </p:cNvSpPr>
          <p:nvPr>
            <p:ph idx="1"/>
          </p:nvPr>
        </p:nvSpPr>
        <p:spPr>
          <a:xfrm>
            <a:off x="609600" y="2098675"/>
            <a:ext cx="11176000" cy="3997325"/>
          </a:xfrm>
        </p:spPr>
        <p:txBody>
          <a:bodyPr/>
          <a:lstStyle/>
          <a:p>
            <a:r>
              <a:rPr lang="en-US" dirty="0"/>
              <a:t>Creates pay data reporting requirements for employers beginning March 31, 2021 </a:t>
            </a:r>
          </a:p>
          <a:p>
            <a:pPr lvl="1"/>
            <a:r>
              <a:rPr lang="en-US" dirty="0"/>
              <a:t>On or before March 31st each year after</a:t>
            </a:r>
          </a:p>
          <a:p>
            <a:r>
              <a:rPr lang="en-US" dirty="0"/>
              <a:t>Employers of 100 or more are required to report to DFEH pay and hours-worked data by job category and by Sex, Race, and Ethnicity (“pay data”)</a:t>
            </a:r>
          </a:p>
          <a:p>
            <a:r>
              <a:rPr lang="en-US" dirty="0"/>
              <a:t>If report is not received, DFEH may seek an order requiring the employer to comply and recover the costs associated with seeking the order</a:t>
            </a:r>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113</a:t>
            </a:fld>
            <a:endParaRPr lang="en-US" altLang="en-US" dirty="0"/>
          </a:p>
        </p:txBody>
      </p:sp>
    </p:spTree>
    <p:extLst>
      <p:ext uri="{BB962C8B-B14F-4D97-AF65-F5344CB8AC3E}">
        <p14:creationId xmlns:p14="http://schemas.microsoft.com/office/powerpoint/2010/main" val="17551720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SB 973: Purposes of Pay </a:t>
            </a:r>
            <a:r>
              <a:rPr lang="en-US" dirty="0" smtClean="0"/>
              <a:t>Data </a:t>
            </a:r>
            <a:endParaRPr lang="en-US" dirty="0"/>
          </a:p>
        </p:txBody>
      </p:sp>
      <p:sp>
        <p:nvSpPr>
          <p:cNvPr id="3" name="Content Placeholder 2"/>
          <p:cNvSpPr>
            <a:spLocks noGrp="1"/>
          </p:cNvSpPr>
          <p:nvPr>
            <p:ph idx="1"/>
          </p:nvPr>
        </p:nvSpPr>
        <p:spPr>
          <a:xfrm>
            <a:off x="609599" y="2098675"/>
            <a:ext cx="11443855" cy="3997325"/>
          </a:xfrm>
        </p:spPr>
        <p:txBody>
          <a:bodyPr/>
          <a:lstStyle/>
          <a:p>
            <a:r>
              <a:rPr lang="en-US" dirty="0"/>
              <a:t>Despite significant progress in California, the gender gap still persists</a:t>
            </a:r>
          </a:p>
          <a:p>
            <a:r>
              <a:rPr lang="en-US" dirty="0"/>
              <a:t>Pay discrimination is not a women’s issue, it harms families and the state’s economy</a:t>
            </a:r>
          </a:p>
          <a:p>
            <a:r>
              <a:rPr lang="en-US" dirty="0"/>
              <a:t>While there are legitimate and lawful reasons to pay differences, pay discrimination continues to exists, is often hidden from sight, and can be the result of unconscious bias or historic inequities</a:t>
            </a:r>
          </a:p>
          <a:p>
            <a:r>
              <a:rPr lang="en-US" dirty="0"/>
              <a:t>Requiring pay data encourages employers to assess themselves</a:t>
            </a:r>
          </a:p>
          <a:p>
            <a:r>
              <a:rPr lang="en-US" dirty="0"/>
              <a:t>Data allows DFEH to more efficiently identify wage patterns and allow effective reinforcement of equal pay and anti-discrimination laws</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114</a:t>
            </a:fld>
            <a:endParaRPr lang="en-US" altLang="en-US" dirty="0"/>
          </a:p>
        </p:txBody>
      </p:sp>
    </p:spTree>
    <p:extLst>
      <p:ext uri="{BB962C8B-B14F-4D97-AF65-F5344CB8AC3E}">
        <p14:creationId xmlns:p14="http://schemas.microsoft.com/office/powerpoint/2010/main" val="15183935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SB 973: Data Not Publicly Available	</a:t>
            </a:r>
          </a:p>
        </p:txBody>
      </p:sp>
      <p:sp>
        <p:nvSpPr>
          <p:cNvPr id="3" name="Content Placeholder 2"/>
          <p:cNvSpPr>
            <a:spLocks noGrp="1"/>
          </p:cNvSpPr>
          <p:nvPr>
            <p:ph idx="1"/>
          </p:nvPr>
        </p:nvSpPr>
        <p:spPr>
          <a:xfrm>
            <a:off x="609599" y="2098675"/>
            <a:ext cx="11431979" cy="3997325"/>
          </a:xfrm>
        </p:spPr>
        <p:txBody>
          <a:bodyPr/>
          <a:lstStyle/>
          <a:p>
            <a:r>
              <a:rPr lang="en-US" altLang="en-US" dirty="0"/>
              <a:t>Government Code § 12999(j) prohibits the DFEH, DLSE and their staff from making public “any individually identifiable information”</a:t>
            </a:r>
          </a:p>
          <a:p>
            <a:pPr lvl="1"/>
            <a:r>
              <a:rPr lang="en-US" altLang="en-US" dirty="0"/>
              <a:t>“Individually Identifiable Information” is data submitted pursuant to SB 973 associate with a specific person or business</a:t>
            </a:r>
          </a:p>
          <a:p>
            <a:r>
              <a:rPr lang="en-US" altLang="en-US" dirty="0"/>
              <a:t>DFEH may develop, publish on an annual basis, and publicize aggregate reports based on data obtained IF reasonably calculated to prevent association of data to any individual business or person (Gov. Code § 12999(k))</a:t>
            </a:r>
          </a:p>
          <a:p>
            <a:r>
              <a:rPr lang="en-US" altLang="en-US" dirty="0"/>
              <a:t>DFEH maintains data reports for not less than 10 years (Gov. Code §12999)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03119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SB 973: Filing Requirements</a:t>
            </a:r>
            <a:endParaRPr lang="en-US" dirty="0"/>
          </a:p>
        </p:txBody>
      </p:sp>
      <p:sp>
        <p:nvSpPr>
          <p:cNvPr id="3" name="Content Placeholder 2"/>
          <p:cNvSpPr>
            <a:spLocks noGrp="1"/>
          </p:cNvSpPr>
          <p:nvPr>
            <p:ph idx="1"/>
          </p:nvPr>
        </p:nvSpPr>
        <p:spPr>
          <a:xfrm>
            <a:off x="609600" y="2098675"/>
            <a:ext cx="11455730" cy="3997325"/>
          </a:xfrm>
        </p:spPr>
        <p:txBody>
          <a:bodyPr/>
          <a:lstStyle/>
          <a:p>
            <a:r>
              <a:rPr lang="en-US" sz="2600" dirty="0"/>
              <a:t>Employers: Under Government Code section 12999(a), “a private employer that has 100 or more employees and who is required to file an annual Employer Information Report (EEO-1) pursuant to federal law shall submit a pay data report.”</a:t>
            </a:r>
          </a:p>
          <a:p>
            <a:r>
              <a:rPr lang="en-US" sz="2600" dirty="0"/>
              <a:t>“Employee” is an individual on an employer’s payroll, including part-time, whom employer is required to include in EEO-1 Report and whom employer must withhold federal social security taxes from wages (Gov. Code § 12999(m)(1).)</a:t>
            </a:r>
          </a:p>
          <a:p>
            <a:r>
              <a:rPr lang="en-US" sz="2600" dirty="0"/>
              <a:t>Required number met if employer either: (1) employed 100 or more in </a:t>
            </a:r>
            <a:r>
              <a:rPr lang="en-US" sz="2600" b="1" dirty="0"/>
              <a:t>Snapshot Period </a:t>
            </a:r>
            <a:r>
              <a:rPr lang="en-US" sz="2600" dirty="0"/>
              <a:t>chosen; or (2) regularly employed 100 or more during </a:t>
            </a:r>
            <a:r>
              <a:rPr lang="en-US" sz="2600" b="1" dirty="0"/>
              <a:t>Reporting Year</a:t>
            </a:r>
          </a:p>
          <a:p>
            <a:endParaRPr lang="en-US" sz="26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14135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SB 973: Filing Requirements</a:t>
            </a:r>
            <a:endParaRPr lang="en-US" dirty="0"/>
          </a:p>
        </p:txBody>
      </p:sp>
      <p:sp>
        <p:nvSpPr>
          <p:cNvPr id="3" name="Content Placeholder 2"/>
          <p:cNvSpPr>
            <a:spLocks noGrp="1"/>
          </p:cNvSpPr>
          <p:nvPr>
            <p:ph idx="1"/>
          </p:nvPr>
        </p:nvSpPr>
        <p:spPr>
          <a:xfrm>
            <a:off x="609600" y="2098675"/>
            <a:ext cx="11176000" cy="3997325"/>
          </a:xfrm>
        </p:spPr>
        <p:txBody>
          <a:bodyPr/>
          <a:lstStyle/>
          <a:p>
            <a:endParaRPr lang="en-US" altLang="en-US" dirty="0"/>
          </a:p>
          <a:p>
            <a:pPr marL="0" indent="0">
              <a:buNone/>
            </a:pPr>
            <a:r>
              <a:rPr lang="en-US" altLang="en-US" b="1" dirty="0"/>
              <a:t>Snapshot Period: Employer may choose a Single pay period between October 1 and December 31 of the Reporting Year. (Gov. Code § 12999(b)(3).)  </a:t>
            </a:r>
          </a:p>
          <a:p>
            <a:pPr marL="0" indent="0">
              <a:buNone/>
            </a:pPr>
            <a:r>
              <a:rPr lang="en-US" altLang="en-US" sz="2000" i="1" dirty="0"/>
              <a:t>* used by employers to identify the employees to report on</a:t>
            </a:r>
          </a:p>
          <a:p>
            <a:pPr marL="0" indent="0">
              <a:buNone/>
            </a:pPr>
            <a:endParaRPr lang="en-US" altLang="en-US" dirty="0"/>
          </a:p>
          <a:p>
            <a:pPr marL="0" indent="0">
              <a:buNone/>
            </a:pPr>
            <a:r>
              <a:rPr lang="en-US" altLang="en-US" b="1" dirty="0"/>
              <a:t>Reporting Year: Pay data report covers the prior calendar year.</a:t>
            </a:r>
          </a:p>
          <a:p>
            <a:pPr marL="0" indent="0">
              <a:buNone/>
            </a:pPr>
            <a:r>
              <a:rPr lang="en-US" altLang="en-US" sz="2000" i="1" dirty="0"/>
              <a:t>* report submitted in 2021 will cover 2020 = 2020 is the Reporting Year</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27410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973</a:t>
            </a:r>
            <a:r>
              <a:rPr lang="en-US" dirty="0" smtClean="0"/>
              <a:t>: Pay </a:t>
            </a:r>
            <a:r>
              <a:rPr lang="en-US" dirty="0"/>
              <a:t>Data Reports</a:t>
            </a:r>
          </a:p>
        </p:txBody>
      </p:sp>
      <p:sp>
        <p:nvSpPr>
          <p:cNvPr id="3" name="Content Placeholder 2"/>
          <p:cNvSpPr>
            <a:spLocks noGrp="1"/>
          </p:cNvSpPr>
          <p:nvPr>
            <p:ph idx="1"/>
          </p:nvPr>
        </p:nvSpPr>
        <p:spPr/>
        <p:txBody>
          <a:bodyPr/>
          <a:lstStyle/>
          <a:p>
            <a:r>
              <a:rPr lang="en-US" dirty="0"/>
              <a:t>Employers with multiple establishments must submit a </a:t>
            </a:r>
            <a:r>
              <a:rPr lang="en-US" b="1" dirty="0"/>
              <a:t>consolidated report</a:t>
            </a:r>
            <a:r>
              <a:rPr lang="en-US" dirty="0"/>
              <a:t> that includes all employees as well as a </a:t>
            </a:r>
            <a:r>
              <a:rPr lang="en-US" b="1" dirty="0"/>
              <a:t>separate report </a:t>
            </a:r>
            <a:r>
              <a:rPr lang="en-US" dirty="0"/>
              <a:t>for </a:t>
            </a:r>
            <a:r>
              <a:rPr lang="en-US" b="1" dirty="0"/>
              <a:t>each establishment</a:t>
            </a:r>
            <a:r>
              <a:rPr lang="en-US" dirty="0"/>
              <a:t>.</a:t>
            </a:r>
          </a:p>
          <a:p>
            <a:endParaRPr lang="en-US" dirty="0"/>
          </a:p>
          <a:p>
            <a:pPr marL="0" indent="0">
              <a:buNone/>
            </a:pPr>
            <a:endParaRPr lang="en-US" dirty="0"/>
          </a:p>
          <a:p>
            <a:r>
              <a:rPr lang="en-US" dirty="0"/>
              <a:t>All reports must be submitted in a </a:t>
            </a:r>
            <a:r>
              <a:rPr lang="en-US" b="1" dirty="0"/>
              <a:t>searchable </a:t>
            </a:r>
            <a:r>
              <a:rPr lang="en-US" dirty="0"/>
              <a:t>and </a:t>
            </a:r>
            <a:r>
              <a:rPr lang="en-US" b="1" dirty="0"/>
              <a:t>sortable </a:t>
            </a:r>
            <a:r>
              <a:rPr lang="en-US" dirty="0"/>
              <a:t>format.</a:t>
            </a:r>
          </a:p>
          <a:p>
            <a:pPr lvl="1"/>
            <a:r>
              <a:rPr lang="en-US" dirty="0"/>
              <a:t>Readily available software</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118</a:t>
            </a:fld>
            <a:endParaRPr lang="en-US" altLang="en-US" dirty="0"/>
          </a:p>
        </p:txBody>
      </p:sp>
    </p:spTree>
    <p:extLst>
      <p:ext uri="{BB962C8B-B14F-4D97-AF65-F5344CB8AC3E}">
        <p14:creationId xmlns:p14="http://schemas.microsoft.com/office/powerpoint/2010/main" val="22770224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973</a:t>
            </a:r>
            <a:r>
              <a:rPr lang="en-US" dirty="0" smtClean="0"/>
              <a:t>: Pay </a:t>
            </a:r>
            <a:r>
              <a:rPr lang="en-US" dirty="0"/>
              <a:t>Data Reports</a:t>
            </a:r>
          </a:p>
        </p:txBody>
      </p:sp>
      <p:sp>
        <p:nvSpPr>
          <p:cNvPr id="3" name="Content Placeholder 2"/>
          <p:cNvSpPr>
            <a:spLocks noGrp="1"/>
          </p:cNvSpPr>
          <p:nvPr>
            <p:ph idx="1"/>
          </p:nvPr>
        </p:nvSpPr>
        <p:spPr>
          <a:xfrm>
            <a:off x="609600" y="2098675"/>
            <a:ext cx="11176000" cy="4302125"/>
          </a:xfrm>
        </p:spPr>
        <p:txBody>
          <a:bodyPr/>
          <a:lstStyle/>
          <a:p>
            <a:pPr marL="0" indent="0">
              <a:buNone/>
            </a:pPr>
            <a:r>
              <a:rPr lang="en-US" dirty="0"/>
              <a:t>DFEH Report includes 2 categories of information:</a:t>
            </a:r>
          </a:p>
          <a:p>
            <a:pPr marL="0" indent="0">
              <a:buNone/>
            </a:pPr>
            <a:endParaRPr lang="en-US" dirty="0"/>
          </a:p>
          <a:p>
            <a:pPr marL="0" indent="0">
              <a:buNone/>
            </a:pPr>
            <a:r>
              <a:rPr lang="en-US" sz="2400" u="sng" dirty="0"/>
              <a:t>Category 1</a:t>
            </a:r>
            <a:r>
              <a:rPr lang="en-US" sz="2400" dirty="0"/>
              <a:t>: Tracks EEO-1 Report data</a:t>
            </a:r>
            <a:r>
              <a:rPr lang="en-US" dirty="0"/>
              <a:t>.  </a:t>
            </a:r>
          </a:p>
          <a:p>
            <a:pPr lvl="1"/>
            <a:r>
              <a:rPr lang="en-US" dirty="0"/>
              <a:t>Employers must report the number of employees by race, ethnicity, and sex in each federally identified job category</a:t>
            </a:r>
          </a:p>
          <a:p>
            <a:pPr lvl="1"/>
            <a:endParaRPr lang="en-US" dirty="0"/>
          </a:p>
          <a:p>
            <a:pPr marL="57150" indent="0">
              <a:buNone/>
            </a:pPr>
            <a:r>
              <a:rPr lang="en-US" sz="2400" u="sng" dirty="0"/>
              <a:t>Category 2</a:t>
            </a:r>
            <a:r>
              <a:rPr lang="en-US" sz="2400" dirty="0"/>
              <a:t>: Employers must report number of employees by race, ethnicity, and sex whose annual earnings fall within each pay band used by U.S. Bureau of Labor Statistics in the Occupational Employment Statistics survey.</a:t>
            </a:r>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119</a:t>
            </a:fld>
            <a:endParaRPr lang="en-US" altLang="en-US" dirty="0"/>
          </a:p>
        </p:txBody>
      </p:sp>
    </p:spTree>
    <p:extLst>
      <p:ext uri="{BB962C8B-B14F-4D97-AF65-F5344CB8AC3E}">
        <p14:creationId xmlns:p14="http://schemas.microsoft.com/office/powerpoint/2010/main" val="294704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1159 – Worker’s Compensation; COVID-19 Presumption</a:t>
            </a:r>
          </a:p>
        </p:txBody>
      </p:sp>
      <p:sp>
        <p:nvSpPr>
          <p:cNvPr id="3" name="Content Placeholder 2"/>
          <p:cNvSpPr>
            <a:spLocks noGrp="1"/>
          </p:cNvSpPr>
          <p:nvPr>
            <p:ph idx="1"/>
          </p:nvPr>
        </p:nvSpPr>
        <p:spPr/>
        <p:txBody>
          <a:bodyPr/>
          <a:lstStyle/>
          <a:p>
            <a:r>
              <a:rPr lang="en-US" dirty="0"/>
              <a:t>Presumed to arise out of and in the course of employment.  </a:t>
            </a:r>
          </a:p>
          <a:p>
            <a:r>
              <a:rPr lang="en-US" dirty="0"/>
              <a:t>Presumption can be overcome:  </a:t>
            </a:r>
          </a:p>
          <a:p>
            <a:pPr lvl="1"/>
            <a:r>
              <a:rPr lang="en-US" dirty="0"/>
              <a:t>Worksite transmission prevention measures</a:t>
            </a:r>
          </a:p>
          <a:p>
            <a:pPr lvl="1"/>
            <a:r>
              <a:rPr lang="en-US" dirty="0"/>
              <a:t>Evidence of employee’s non-work related risks of exposure</a:t>
            </a:r>
          </a:p>
          <a:p>
            <a:r>
              <a:rPr lang="en-US" dirty="0"/>
              <a:t>Short window for disputing COVID-19 related claims following submission of the claim form:</a:t>
            </a:r>
          </a:p>
          <a:p>
            <a:pPr lvl="1"/>
            <a:r>
              <a:rPr lang="en-US" dirty="0"/>
              <a:t>30 days for law enforcement, fire, and healthcare workers</a:t>
            </a:r>
          </a:p>
          <a:p>
            <a:pPr lvl="1"/>
            <a:r>
              <a:rPr lang="en-US" dirty="0"/>
              <a:t>45 days for all other employees</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88817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SB 973: Information Contained In Pay Data Report</a:t>
            </a:r>
            <a:endParaRPr lang="en-US" dirty="0"/>
          </a:p>
        </p:txBody>
      </p:sp>
      <p:sp>
        <p:nvSpPr>
          <p:cNvPr id="3" name="Content Placeholder 2"/>
          <p:cNvSpPr>
            <a:spLocks noGrp="1"/>
          </p:cNvSpPr>
          <p:nvPr>
            <p:ph idx="1"/>
          </p:nvPr>
        </p:nvSpPr>
        <p:spPr>
          <a:xfrm>
            <a:off x="609600" y="2098675"/>
            <a:ext cx="11455730" cy="3997325"/>
          </a:xfrm>
        </p:spPr>
        <p:txBody>
          <a:bodyPr numCol="2"/>
          <a:lstStyle/>
          <a:p>
            <a:r>
              <a:rPr lang="en-US" dirty="0"/>
              <a:t>Category 1</a:t>
            </a:r>
          </a:p>
          <a:p>
            <a:pPr lvl="1"/>
            <a:r>
              <a:rPr lang="en-US" dirty="0"/>
              <a:t>Number of employees by race, ethnicity, and sex in each of the following job categories:</a:t>
            </a:r>
          </a:p>
          <a:p>
            <a:pPr lvl="2"/>
            <a:r>
              <a:rPr lang="en-US" dirty="0"/>
              <a:t>Executive or senior level officials and managers;</a:t>
            </a:r>
          </a:p>
          <a:p>
            <a:pPr lvl="2"/>
            <a:r>
              <a:rPr lang="en-US" dirty="0"/>
              <a:t>First or mid-level officials and managers;</a:t>
            </a:r>
          </a:p>
          <a:p>
            <a:pPr lvl="2"/>
            <a:r>
              <a:rPr lang="en-US" dirty="0"/>
              <a:t>Professionals;</a:t>
            </a:r>
          </a:p>
          <a:p>
            <a:pPr lvl="2"/>
            <a:r>
              <a:rPr lang="en-US" dirty="0"/>
              <a:t>Technicians;</a:t>
            </a:r>
          </a:p>
          <a:p>
            <a:pPr lvl="2"/>
            <a:r>
              <a:rPr lang="en-US" dirty="0"/>
              <a:t>Sales workers;</a:t>
            </a:r>
          </a:p>
          <a:p>
            <a:pPr lvl="2"/>
            <a:r>
              <a:rPr lang="en-US" dirty="0"/>
              <a:t>Administrative Support Workers;</a:t>
            </a:r>
          </a:p>
          <a:p>
            <a:pPr lvl="2"/>
            <a:r>
              <a:rPr lang="en-US" dirty="0"/>
              <a:t>Craft Workers;</a:t>
            </a:r>
          </a:p>
          <a:p>
            <a:pPr lvl="2"/>
            <a:r>
              <a:rPr lang="en-US" dirty="0"/>
              <a:t>Operatives;</a:t>
            </a:r>
          </a:p>
          <a:p>
            <a:pPr lvl="2"/>
            <a:r>
              <a:rPr lang="en-US" dirty="0"/>
              <a:t>Laborers and helpers; and</a:t>
            </a:r>
          </a:p>
          <a:p>
            <a:pPr lvl="2"/>
            <a:r>
              <a:rPr lang="en-US" dirty="0"/>
              <a:t>Service Workers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sz="1600" i="1" dirty="0"/>
              <a:t>* Count employees in groups from Snapshot Period</a:t>
            </a:r>
            <a:endParaRPr lang="en-US" i="1"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120</a:t>
            </a:fld>
            <a:endParaRPr lang="en-US" altLang="en-US" dirty="0"/>
          </a:p>
        </p:txBody>
      </p:sp>
    </p:spTree>
    <p:extLst>
      <p:ext uri="{BB962C8B-B14F-4D97-AF65-F5344CB8AC3E}">
        <p14:creationId xmlns:p14="http://schemas.microsoft.com/office/powerpoint/2010/main" val="28373361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SB 973: Information Contained In Pay Data Report</a:t>
            </a:r>
          </a:p>
        </p:txBody>
      </p:sp>
      <p:sp>
        <p:nvSpPr>
          <p:cNvPr id="3" name="Content Placeholder 2"/>
          <p:cNvSpPr>
            <a:spLocks noGrp="1"/>
          </p:cNvSpPr>
          <p:nvPr>
            <p:ph idx="1"/>
          </p:nvPr>
        </p:nvSpPr>
        <p:spPr>
          <a:xfrm>
            <a:off x="609599" y="2098675"/>
            <a:ext cx="11396353" cy="3997325"/>
          </a:xfrm>
        </p:spPr>
        <p:txBody>
          <a:bodyPr numCol="2"/>
          <a:lstStyle/>
          <a:p>
            <a:r>
              <a:rPr lang="en-US" dirty="0"/>
              <a:t>Category 2</a:t>
            </a:r>
          </a:p>
          <a:p>
            <a:pPr lvl="1"/>
            <a:r>
              <a:rPr lang="en-US" sz="2300" dirty="0"/>
              <a:t>Number of employees by race, ethnicity, and sex, whose annual earnings fall within each pay band used by U.S. Bureau of Labor Statistics in Occupational Employment Statistics survey</a:t>
            </a:r>
          </a:p>
          <a:p>
            <a:pPr lvl="1"/>
            <a:r>
              <a:rPr lang="en-US" sz="2300" dirty="0"/>
              <a:t>Submit W-2 earnings for each employee in snapshot period (partial and full year)</a:t>
            </a:r>
          </a:p>
          <a:p>
            <a:pPr lvl="1"/>
            <a:r>
              <a:rPr lang="en-US" sz="2300" dirty="0"/>
              <a:t>Total number of hours worked by each employee in pay band for Reporting Year</a:t>
            </a:r>
          </a:p>
          <a:p>
            <a:pPr lvl="1"/>
            <a:r>
              <a:rPr lang="en-US" sz="2300" dirty="0"/>
              <a:t>Reporting Year, Snapshot Period dates, Report type, and total number of reports submitted by employer</a:t>
            </a:r>
          </a:p>
          <a:p>
            <a:pPr lvl="1"/>
            <a:r>
              <a:rPr lang="en-US" sz="2300" dirty="0"/>
              <a:t>Employer’s name, address, headquarters’ address, EIN, North American Industry Classification System (NAICS) code, Dun &amp; Bradstreet number, number of employees and establishments in and out of California, and whether employer is CA state contractor</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121</a:t>
            </a:fld>
            <a:endParaRPr lang="en-US" altLang="en-US" dirty="0"/>
          </a:p>
        </p:txBody>
      </p:sp>
    </p:spTree>
    <p:extLst>
      <p:ext uri="{BB962C8B-B14F-4D97-AF65-F5344CB8AC3E}">
        <p14:creationId xmlns:p14="http://schemas.microsoft.com/office/powerpoint/2010/main" val="9358524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SB 973: Information Contained In Pay Data Report</a:t>
            </a:r>
          </a:p>
        </p:txBody>
      </p:sp>
      <p:sp>
        <p:nvSpPr>
          <p:cNvPr id="3" name="Content Placeholder 2"/>
          <p:cNvSpPr>
            <a:spLocks noGrp="1"/>
          </p:cNvSpPr>
          <p:nvPr>
            <p:ph idx="1"/>
          </p:nvPr>
        </p:nvSpPr>
        <p:spPr>
          <a:xfrm>
            <a:off x="609600" y="2098675"/>
            <a:ext cx="11176000" cy="3997325"/>
          </a:xfrm>
        </p:spPr>
        <p:txBody>
          <a:bodyPr/>
          <a:lstStyle/>
          <a:p>
            <a:r>
              <a:rPr lang="en-US" dirty="0"/>
              <a:t>For multiple-establishment employer’s establishment reports: the establishment’s name, address, number of employees, and major activity</a:t>
            </a:r>
          </a:p>
          <a:p>
            <a:r>
              <a:rPr lang="en-US" dirty="0"/>
              <a:t>Any clarifying remarks</a:t>
            </a:r>
          </a:p>
          <a:p>
            <a:r>
              <a:rPr lang="en-US" dirty="0"/>
              <a:t>Certification that information in pay data report is accurate and prepared in accordance with Government Code § 12999 and DFEH’s instructions, and the name, title, signature of certifying official and date</a:t>
            </a:r>
          </a:p>
          <a:p>
            <a:r>
              <a:rPr lang="en-US" dirty="0"/>
              <a:t>Name, title, address, phone number, and email of contact person</a:t>
            </a:r>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122</a:t>
            </a:fld>
            <a:endParaRPr lang="en-US" altLang="en-US" dirty="0"/>
          </a:p>
        </p:txBody>
      </p:sp>
    </p:spTree>
    <p:extLst>
      <p:ext uri="{BB962C8B-B14F-4D97-AF65-F5344CB8AC3E}">
        <p14:creationId xmlns:p14="http://schemas.microsoft.com/office/powerpoint/2010/main" val="16060724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973: Issues Raised</a:t>
            </a:r>
          </a:p>
        </p:txBody>
      </p:sp>
      <p:sp>
        <p:nvSpPr>
          <p:cNvPr id="3" name="Content Placeholder 2"/>
          <p:cNvSpPr>
            <a:spLocks noGrp="1"/>
          </p:cNvSpPr>
          <p:nvPr>
            <p:ph idx="1"/>
          </p:nvPr>
        </p:nvSpPr>
        <p:spPr>
          <a:xfrm>
            <a:off x="609600" y="1752600"/>
            <a:ext cx="11176000" cy="4800599"/>
          </a:xfrm>
        </p:spPr>
        <p:txBody>
          <a:bodyPr/>
          <a:lstStyle/>
          <a:p>
            <a:r>
              <a:rPr lang="en-US" dirty="0"/>
              <a:t>Critics note that pay data collected may be prone to identify pay disparities actually based on broad aggregation of dissimilar jobs.</a:t>
            </a:r>
          </a:p>
          <a:p>
            <a:pPr lvl="1"/>
            <a:r>
              <a:rPr lang="en-US" dirty="0"/>
              <a:t>Individuals might not perform substantially similar work – this is the standard for analyzing equal pay claims in CA</a:t>
            </a:r>
          </a:p>
          <a:p>
            <a:r>
              <a:rPr lang="en-US" dirty="0"/>
              <a:t>Does not account for differences such as overtime, commissions, etc. which may not be the same for all jobs in same EEO-1 category</a:t>
            </a:r>
          </a:p>
          <a:p>
            <a:r>
              <a:rPr lang="en-US" dirty="0"/>
              <a:t>Does not address the fact that exempt employees typically do not track hours worked</a:t>
            </a:r>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123</a:t>
            </a:fld>
            <a:endParaRPr lang="en-US" altLang="en-US" dirty="0"/>
          </a:p>
        </p:txBody>
      </p:sp>
    </p:spTree>
    <p:extLst>
      <p:ext uri="{BB962C8B-B14F-4D97-AF65-F5344CB8AC3E}">
        <p14:creationId xmlns:p14="http://schemas.microsoft.com/office/powerpoint/2010/main" val="1701648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wrap="square" anchor="b">
            <a:normAutofit fontScale="90000"/>
          </a:bodyPr>
          <a:lstStyle/>
          <a:p>
            <a:r>
              <a:rPr lang="en-US"/>
              <a:t>AB 1512: Private Security Officer Rest Breaks</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sz="half" idx="2"/>
          </p:nvPr>
        </p:nvSpPr>
        <p:spPr>
          <a:xfrm>
            <a:off x="6299200" y="2098676"/>
            <a:ext cx="5486400" cy="3997325"/>
          </a:xfrm>
        </p:spPr>
        <p:txBody>
          <a:bodyPr wrap="square" anchor="t">
            <a:normAutofit fontScale="92500"/>
          </a:bodyPr>
          <a:lstStyle/>
          <a:p>
            <a:r>
              <a:rPr lang="en-US" dirty="0"/>
              <a:t>Can be required to remain on the premises and on </a:t>
            </a:r>
            <a:r>
              <a:rPr lang="en-US" dirty="0" smtClean="0"/>
              <a:t>call</a:t>
            </a:r>
            <a:endParaRPr lang="en-US" dirty="0"/>
          </a:p>
          <a:p>
            <a:r>
              <a:rPr lang="en-US" dirty="0"/>
              <a:t>If rest period is interrupted, the                                     security officer shall be permitted                                  to restart the rest period as soon                                     as </a:t>
            </a:r>
            <a:r>
              <a:rPr lang="en-US" dirty="0" smtClean="0"/>
              <a:t>practicable </a:t>
            </a:r>
            <a:endParaRPr lang="en-US" dirty="0"/>
          </a:p>
          <a:p>
            <a:r>
              <a:rPr lang="en-US" dirty="0"/>
              <a:t>If break is not made up, security officer shall be paid one additional hour of </a:t>
            </a:r>
            <a:r>
              <a:rPr lang="en-US" dirty="0" smtClean="0"/>
              <a:t>pay</a:t>
            </a:r>
            <a:endParaRPr lang="en-US" dirty="0"/>
          </a:p>
        </p:txBody>
      </p:sp>
      <p:sp>
        <p:nvSpPr>
          <p:cNvPr id="73" name="Slide Number Placeholder 5">
            <a:extLst>
              <a:ext uri="{FF2B5EF4-FFF2-40B4-BE49-F238E27FC236}">
                <a16:creationId xmlns:a16="http://schemas.microsoft.com/office/drawing/2014/main" id="{6BAC9F10-E08A-4E02-8C04-EF6D980ADA64}"/>
              </a:ext>
            </a:extLst>
          </p:cNvPr>
          <p:cNvSpPr>
            <a:spLocks noGrp="1"/>
          </p:cNvSpPr>
          <p:nvPr>
            <p:ph type="sldNum" sz="quarter" idx="12"/>
          </p:nvPr>
        </p:nvSpPr>
        <p:spPr>
          <a:xfrm>
            <a:off x="8534400" y="6400800"/>
            <a:ext cx="2438400" cy="457200"/>
          </a:xfrm>
        </p:spPr>
        <p:txBody>
          <a:bodyPr/>
          <a:lstStyle/>
          <a:p>
            <a:pPr lvl="0"/>
            <a:fld id="{96B65847-C384-4444-B69C-41D6B5DFCBA4}" type="slidenum">
              <a:rPr lang="en-US" altLang="en-US" noProof="0" smtClean="0"/>
              <a:pPr lvl="0"/>
              <a:t>124</a:t>
            </a:fld>
            <a:endParaRPr lang="en-US" altLang="en-US" noProof="0"/>
          </a:p>
        </p:txBody>
      </p:sp>
      <p:pic>
        <p:nvPicPr>
          <p:cNvPr id="2050" name="Picture 2" descr="Royalty free guard photos | Pikist">
            <a:extLst>
              <a:ext uri="{FF2B5EF4-FFF2-40B4-BE49-F238E27FC236}">
                <a16:creationId xmlns:a16="http://schemas.microsoft.com/office/drawing/2014/main" id="{8CACF032-7F98-482B-A543-F89C38AB8C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2271864"/>
            <a:ext cx="5486400" cy="365094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70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2FCE-C0C8-4946-94DA-1D54D62AF595}"/>
              </a:ext>
            </a:extLst>
          </p:cNvPr>
          <p:cNvSpPr>
            <a:spLocks noGrp="1"/>
          </p:cNvSpPr>
          <p:nvPr>
            <p:ph type="title"/>
          </p:nvPr>
        </p:nvSpPr>
        <p:spPr>
          <a:xfrm>
            <a:off x="609600" y="460375"/>
            <a:ext cx="11176000" cy="1139825"/>
          </a:xfrm>
        </p:spPr>
        <p:txBody>
          <a:bodyPr/>
          <a:lstStyle/>
          <a:p>
            <a:r>
              <a:rPr lang="en-US" dirty="0"/>
              <a:t>AB 2479: Rest Breaks for Petroleum Facility Employees</a:t>
            </a:r>
          </a:p>
        </p:txBody>
      </p:sp>
      <p:sp>
        <p:nvSpPr>
          <p:cNvPr id="3" name="Content Placeholder 2">
            <a:extLst>
              <a:ext uri="{FF2B5EF4-FFF2-40B4-BE49-F238E27FC236}">
                <a16:creationId xmlns:a16="http://schemas.microsoft.com/office/drawing/2014/main" id="{A246E41A-47CA-40A7-83DF-247097E43465}"/>
              </a:ext>
            </a:extLst>
          </p:cNvPr>
          <p:cNvSpPr>
            <a:spLocks noGrp="1"/>
          </p:cNvSpPr>
          <p:nvPr>
            <p:ph idx="1"/>
          </p:nvPr>
        </p:nvSpPr>
        <p:spPr>
          <a:xfrm>
            <a:off x="609600" y="2098675"/>
            <a:ext cx="11176000" cy="3997325"/>
          </a:xfrm>
        </p:spPr>
        <p:txBody>
          <a:bodyPr/>
          <a:lstStyle/>
          <a:p>
            <a:r>
              <a:rPr lang="en-US" dirty="0"/>
              <a:t>Safety-sensitive positions </a:t>
            </a:r>
          </a:p>
          <a:p>
            <a:r>
              <a:rPr lang="en-US" dirty="0"/>
              <a:t>Can be required to remain on the premises, on call, and respond to emergencies</a:t>
            </a:r>
          </a:p>
          <a:p>
            <a:r>
              <a:rPr lang="en-US" dirty="0"/>
              <a:t>If break is not made up, security officer shall be paid one additional hour of </a:t>
            </a:r>
            <a:r>
              <a:rPr lang="en-US" dirty="0" smtClean="0"/>
              <a:t>pay</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9533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5DD6-1474-B24C-8AAA-B698AA570334}"/>
              </a:ext>
            </a:extLst>
          </p:cNvPr>
          <p:cNvSpPr>
            <a:spLocks noGrp="1"/>
          </p:cNvSpPr>
          <p:nvPr>
            <p:ph type="title"/>
          </p:nvPr>
        </p:nvSpPr>
        <p:spPr/>
        <p:txBody>
          <a:bodyPr/>
          <a:lstStyle/>
          <a:p>
            <a:r>
              <a:rPr lang="en-US" dirty="0"/>
              <a:t>Miscellaneous</a:t>
            </a:r>
          </a:p>
        </p:txBody>
      </p:sp>
      <p:sp>
        <p:nvSpPr>
          <p:cNvPr id="3" name="Text Placeholder 2">
            <a:extLst>
              <a:ext uri="{FF2B5EF4-FFF2-40B4-BE49-F238E27FC236}">
                <a16:creationId xmlns:a16="http://schemas.microsoft.com/office/drawing/2014/main" id="{CA72A43E-A451-DA4F-BE1C-18CC9BF744B7}"/>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22BCAD-636D-1A4E-A08A-63513321D42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627F5F-0911-4575-8A36-D842D629DDAF}"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49017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dirty="0"/>
              <a:t>AB 2143: “No Re-hire” Clauses in Settlement Agreements</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176000" cy="3997325"/>
          </a:xfrm>
        </p:spPr>
        <p:txBody>
          <a:bodyPr/>
          <a:lstStyle/>
          <a:p>
            <a:r>
              <a:rPr lang="en-US" dirty="0"/>
              <a:t>The Rule:</a:t>
            </a:r>
          </a:p>
          <a:p>
            <a:pPr lvl="1"/>
            <a:r>
              <a:rPr lang="en-US" dirty="0"/>
              <a:t>“An agreement to settle an employment dispute shall not contain a provision prohibiting, preventing, or otherwise restricting a settling party that is an aggrieved person from obtaining future employment with the employer against which the aggrieved person has filed a claim, or any parent company, subsidiary, division, affiliate, or contractor of the employer.” </a:t>
            </a:r>
          </a:p>
          <a:p>
            <a:pPr lvl="2"/>
            <a:r>
              <a:rPr lang="en-US" dirty="0"/>
              <a:t>Code of Civil Procedure § 1002.5(a)</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18157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a:t>Exceptions to the Rule:</a:t>
            </a:r>
            <a:endParaRPr lang="en-US" dirty="0"/>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176000" cy="3997325"/>
          </a:xfrm>
        </p:spPr>
        <p:txBody>
          <a:bodyPr>
            <a:normAutofit/>
          </a:bodyPr>
          <a:lstStyle/>
          <a:p>
            <a:r>
              <a:rPr lang="en-US" dirty="0"/>
              <a:t>Employer made a good faith determination the that the individual engaged in:</a:t>
            </a:r>
          </a:p>
          <a:p>
            <a:pPr lvl="1"/>
            <a:r>
              <a:rPr lang="en-US" dirty="0"/>
              <a:t>Sexual harassment, </a:t>
            </a:r>
          </a:p>
          <a:p>
            <a:pPr lvl="1"/>
            <a:r>
              <a:rPr lang="en-US" dirty="0"/>
              <a:t>Sexual assault, or</a:t>
            </a:r>
          </a:p>
          <a:p>
            <a:pPr lvl="1"/>
            <a:r>
              <a:rPr lang="en-US" b="1" i="1" dirty="0"/>
              <a:t>Any criminal conduct.</a:t>
            </a:r>
          </a:p>
          <a:p>
            <a:endParaRPr lang="en-US" dirty="0"/>
          </a:p>
          <a:p>
            <a:r>
              <a:rPr lang="en-US" b="1" i="1" dirty="0"/>
              <a:t>Employer must have documented the conduct before the individual filed a complaint.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92398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EEEE-FFF2-44CB-ADF5-7AE12A8F9696}"/>
              </a:ext>
            </a:extLst>
          </p:cNvPr>
          <p:cNvSpPr>
            <a:spLocks noGrp="1"/>
          </p:cNvSpPr>
          <p:nvPr>
            <p:ph type="title"/>
          </p:nvPr>
        </p:nvSpPr>
        <p:spPr>
          <a:xfrm>
            <a:off x="609600" y="460375"/>
            <a:ext cx="11176000" cy="1139825"/>
          </a:xfrm>
        </p:spPr>
        <p:txBody>
          <a:bodyPr/>
          <a:lstStyle/>
          <a:p>
            <a:r>
              <a:rPr lang="en-US"/>
              <a:t>Exceptions to the Rule</a:t>
            </a:r>
            <a:endParaRPr lang="en-US" dirty="0"/>
          </a:p>
        </p:txBody>
      </p:sp>
      <p:sp>
        <p:nvSpPr>
          <p:cNvPr id="3" name="Content Placeholder 2">
            <a:extLst>
              <a:ext uri="{FF2B5EF4-FFF2-40B4-BE49-F238E27FC236}">
                <a16:creationId xmlns:a16="http://schemas.microsoft.com/office/drawing/2014/main" id="{D9DE9795-11F1-43A6-8EE6-3FF517ACF3A7}"/>
              </a:ext>
            </a:extLst>
          </p:cNvPr>
          <p:cNvSpPr>
            <a:spLocks noGrp="1"/>
          </p:cNvSpPr>
          <p:nvPr>
            <p:ph idx="1"/>
          </p:nvPr>
        </p:nvSpPr>
        <p:spPr>
          <a:xfrm>
            <a:off x="609600" y="2098675"/>
            <a:ext cx="11176000" cy="3997325"/>
          </a:xfrm>
        </p:spPr>
        <p:txBody>
          <a:bodyPr/>
          <a:lstStyle/>
          <a:p>
            <a:pPr marL="0" indent="0">
              <a:buNone/>
            </a:pPr>
            <a:r>
              <a:rPr lang="en-US" dirty="0"/>
              <a:t>“Aggrieved person” means a person who, </a:t>
            </a:r>
            <a:r>
              <a:rPr lang="en-US" b="1" i="1" dirty="0"/>
              <a:t>in good faith</a:t>
            </a:r>
            <a:r>
              <a:rPr lang="en-US" dirty="0"/>
              <a:t>, has filed a claim against the person’s employer in court, before an administrative agency, in an alternative dispute resolution forum, or through the employer’s internal complaint process.</a:t>
            </a:r>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0E55C52-9DB8-48F0-A4D9-8D06EE691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718" y="4315474"/>
            <a:ext cx="6260028" cy="2177401"/>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59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A67A-602F-424B-8CA6-564316F1FB2C}"/>
              </a:ext>
            </a:extLst>
          </p:cNvPr>
          <p:cNvSpPr>
            <a:spLocks noGrp="1"/>
          </p:cNvSpPr>
          <p:nvPr>
            <p:ph type="title"/>
          </p:nvPr>
        </p:nvSpPr>
        <p:spPr>
          <a:xfrm>
            <a:off x="609600" y="460375"/>
            <a:ext cx="11176000" cy="1139825"/>
          </a:xfrm>
        </p:spPr>
        <p:txBody>
          <a:bodyPr>
            <a:normAutofit fontScale="90000"/>
          </a:bodyPr>
          <a:lstStyle/>
          <a:p>
            <a:r>
              <a:rPr lang="en-US" dirty="0"/>
              <a:t>AB 685: Notice of Potential Exposure to COVID-19</a:t>
            </a:r>
          </a:p>
        </p:txBody>
      </p:sp>
      <p:sp>
        <p:nvSpPr>
          <p:cNvPr id="3" name="Content Placeholder 2">
            <a:extLst>
              <a:ext uri="{FF2B5EF4-FFF2-40B4-BE49-F238E27FC236}">
                <a16:creationId xmlns:a16="http://schemas.microsoft.com/office/drawing/2014/main" id="{8898A838-92A4-497D-BF68-1060C2239966}"/>
              </a:ext>
            </a:extLst>
          </p:cNvPr>
          <p:cNvSpPr>
            <a:spLocks noGrp="1"/>
          </p:cNvSpPr>
          <p:nvPr>
            <p:ph idx="1"/>
          </p:nvPr>
        </p:nvSpPr>
        <p:spPr>
          <a:xfrm>
            <a:off x="609600" y="2098675"/>
            <a:ext cx="11176000" cy="3997325"/>
          </a:xfrm>
        </p:spPr>
        <p:txBody>
          <a:bodyPr/>
          <a:lstStyle/>
          <a:p>
            <a:r>
              <a:rPr lang="en-US" dirty="0" smtClean="0"/>
              <a:t>Notification of </a:t>
            </a:r>
            <a:r>
              <a:rPr lang="en-US" dirty="0"/>
              <a:t>Employees</a:t>
            </a:r>
          </a:p>
          <a:p>
            <a:r>
              <a:rPr lang="en-US" dirty="0"/>
              <a:t>Notification of Public Health Agency</a:t>
            </a:r>
          </a:p>
          <a:p>
            <a:r>
              <a:rPr lang="en-US" dirty="0"/>
              <a:t>Closure of Workplace</a:t>
            </a:r>
          </a:p>
          <a:p>
            <a:r>
              <a:rPr lang="en-US" dirty="0"/>
              <a:t>Citations for Violations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04372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dirty="0"/>
              <a:t>AB 1963: New Mandated Reporters</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176000" cy="3997325"/>
          </a:xfrm>
        </p:spPr>
        <p:txBody>
          <a:bodyPr/>
          <a:lstStyle/>
          <a:p>
            <a:r>
              <a:rPr lang="en-US" dirty="0"/>
              <a:t>A human resource employee of a business with five or more employees that employs minors is a mandated reporter.</a:t>
            </a:r>
          </a:p>
          <a:p>
            <a:endParaRPr lang="en-US" dirty="0"/>
          </a:p>
          <a:p>
            <a:r>
              <a:rPr lang="en-US" dirty="0"/>
              <a:t>An adult </a:t>
            </a:r>
            <a:r>
              <a:rPr lang="en-US" dirty="0" smtClean="0"/>
              <a:t>whose </a:t>
            </a:r>
            <a:r>
              <a:rPr lang="en-US" dirty="0"/>
              <a:t>duties require direct contact with and supervision of minors in the performance of the minors’ duties in the </a:t>
            </a:r>
            <a:r>
              <a:rPr lang="en-US" dirty="0" smtClean="0"/>
              <a:t>workplace of a business with five or more employees must </a:t>
            </a:r>
            <a:r>
              <a:rPr lang="en-US" dirty="0"/>
              <a:t>report sexual abuse.</a:t>
            </a:r>
          </a:p>
          <a:p>
            <a:endParaRPr lang="en-US" dirty="0"/>
          </a:p>
          <a:p>
            <a:r>
              <a:rPr lang="en-US" dirty="0"/>
              <a:t>Employers must provided training to these employees.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12896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9868-86DF-2544-9A1B-7D4A6D9744B3}"/>
              </a:ext>
            </a:extLst>
          </p:cNvPr>
          <p:cNvSpPr>
            <a:spLocks noGrp="1"/>
          </p:cNvSpPr>
          <p:nvPr>
            <p:ph type="ctrTitle"/>
          </p:nvPr>
        </p:nvSpPr>
        <p:spPr/>
        <p:txBody>
          <a:bodyPr/>
          <a:lstStyle/>
          <a:p>
            <a:r>
              <a:rPr lang="en-US" dirty="0"/>
              <a:t>2021 LEGISLATIVE UPDATES</a:t>
            </a:r>
          </a:p>
        </p:txBody>
      </p:sp>
      <p:sp>
        <p:nvSpPr>
          <p:cNvPr id="3" name="Subtitle 2">
            <a:extLst>
              <a:ext uri="{FF2B5EF4-FFF2-40B4-BE49-F238E27FC236}">
                <a16:creationId xmlns:a16="http://schemas.microsoft.com/office/drawing/2014/main" id="{31A2D587-E83F-9548-ACAC-C3D583E75745}"/>
              </a:ext>
            </a:extLst>
          </p:cNvPr>
          <p:cNvSpPr>
            <a:spLocks noGrp="1"/>
          </p:cNvSpPr>
          <p:nvPr>
            <p:ph type="subTitle" idx="1"/>
          </p:nvPr>
        </p:nvSpPr>
        <p:spPr/>
        <p:txBody>
          <a:bodyPr/>
          <a:lstStyle/>
          <a:p>
            <a:r>
              <a:rPr lang="en-US" dirty="0"/>
              <a:t>An Employer’s Guide to New Laws Impacting the Workplace in 2020 and Beyond</a:t>
            </a:r>
          </a:p>
          <a:p>
            <a:endParaRPr lang="en-US" dirty="0"/>
          </a:p>
          <a:p>
            <a:r>
              <a:rPr lang="en-US" dirty="0"/>
              <a:t>December 9, 2020</a:t>
            </a:r>
          </a:p>
        </p:txBody>
      </p:sp>
    </p:spTree>
    <p:extLst>
      <p:ext uri="{BB962C8B-B14F-4D97-AF65-F5344CB8AC3E}">
        <p14:creationId xmlns:p14="http://schemas.microsoft.com/office/powerpoint/2010/main" val="305169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dirty="0"/>
              <a:t>Notification of Employees </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176000" cy="3997325"/>
          </a:xfrm>
        </p:spPr>
        <p:txBody>
          <a:bodyPr>
            <a:normAutofit/>
          </a:bodyPr>
          <a:lstStyle/>
          <a:p>
            <a:r>
              <a:rPr lang="en-US" dirty="0"/>
              <a:t>When is the requirement triggered?</a:t>
            </a:r>
          </a:p>
          <a:p>
            <a:pPr lvl="1"/>
            <a:r>
              <a:rPr lang="en-US" dirty="0"/>
              <a:t>If an employer or representative of the employer receives a notice of potential exposure to COVID-19.</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970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p:txBody>
          <a:bodyPr/>
          <a:lstStyle/>
          <a:p>
            <a:r>
              <a:rPr lang="en-US" b="1" dirty="0"/>
              <a:t>Qualifying </a:t>
            </a:r>
            <a:r>
              <a:rPr lang="en-US" b="1" dirty="0" smtClean="0"/>
              <a:t>Individual</a:t>
            </a:r>
            <a:endParaRPr lang="en-US" b="1" dirty="0"/>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p:txBody>
          <a:bodyPr>
            <a:normAutofit lnSpcReduction="10000"/>
          </a:bodyPr>
          <a:lstStyle/>
          <a:p>
            <a:r>
              <a:rPr lang="en-US" dirty="0"/>
              <a:t>A laboratory-confirmed case of COVID-19, as defined by the State Department of Public Health.</a:t>
            </a:r>
          </a:p>
          <a:p>
            <a:r>
              <a:rPr lang="en-US" dirty="0"/>
              <a:t>A positive COVID-19 diagnosis from a licensed health care provider.</a:t>
            </a:r>
          </a:p>
          <a:p>
            <a:r>
              <a:rPr lang="en-US" dirty="0"/>
              <a:t>A COVID-19-related order to isolate provided by a public health official.</a:t>
            </a:r>
          </a:p>
          <a:p>
            <a:r>
              <a:rPr lang="en-US" dirty="0"/>
              <a:t>Died due to COVID-19, in the determination of a county public health department or per inclusion in the COVID-19 statistics of a county.</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667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dirty="0"/>
              <a:t>Potential Exposure</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176000" cy="3997325"/>
          </a:xfrm>
        </p:spPr>
        <p:txBody>
          <a:bodyPr>
            <a:normAutofit fontScale="92500" lnSpcReduction="10000"/>
          </a:bodyPr>
          <a:lstStyle/>
          <a:p>
            <a:r>
              <a:rPr lang="en-US" dirty="0"/>
              <a:t>Notification to the employer or representative from a public health official or licensed medical provider that an employee was exposed to a qualifying individual at the worksite.</a:t>
            </a:r>
          </a:p>
          <a:p>
            <a:r>
              <a:rPr lang="en-US" dirty="0"/>
              <a:t>Notification to the employer or representative from an employee, or their emergency contact, that the employee is a qualifying individual.</a:t>
            </a:r>
          </a:p>
          <a:p>
            <a:r>
              <a:rPr lang="en-US" dirty="0"/>
              <a:t>Notification through the testing protocol of the employer that the employee is a qualifying individual.</a:t>
            </a:r>
          </a:p>
          <a:p>
            <a:r>
              <a:rPr lang="en-US" dirty="0"/>
              <a:t>Notification to an employer or representative from a subcontracted employer that a qualifying individual was on the worksite of the employer receiving notification.</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920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dirty="0"/>
              <a:t>Notification of Employee: Format</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176000" cy="3997325"/>
          </a:xfrm>
        </p:spPr>
        <p:txBody>
          <a:bodyPr>
            <a:normAutofit/>
          </a:bodyPr>
          <a:lstStyle/>
          <a:p>
            <a:pPr>
              <a:spcAft>
                <a:spcPts val="1200"/>
              </a:spcAft>
            </a:pPr>
            <a:r>
              <a:rPr lang="en-US" dirty="0"/>
              <a:t>In </a:t>
            </a:r>
            <a:r>
              <a:rPr lang="en-US" dirty="0" smtClean="0"/>
              <a:t>writing</a:t>
            </a:r>
          </a:p>
          <a:p>
            <a:pPr>
              <a:spcAft>
                <a:spcPts val="1200"/>
              </a:spcAft>
            </a:pPr>
            <a:r>
              <a:rPr lang="en-US" dirty="0" smtClean="0"/>
              <a:t>Within one business day</a:t>
            </a:r>
            <a:endParaRPr lang="en-US" dirty="0"/>
          </a:p>
          <a:p>
            <a:pPr>
              <a:spcAft>
                <a:spcPts val="1200"/>
              </a:spcAft>
            </a:pPr>
            <a:r>
              <a:rPr lang="en-US" dirty="0"/>
              <a:t>In a manner the employer normally uses to communicate employment-related information. </a:t>
            </a:r>
          </a:p>
          <a:p>
            <a:pPr>
              <a:spcAft>
                <a:spcPts val="1200"/>
              </a:spcAft>
            </a:pPr>
            <a:r>
              <a:rPr lang="en-US" dirty="0"/>
              <a:t>Reasonably anticipated to be received by the employee within one business day of sending and shall be in both English and the language understood by the majority of the employees.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500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E947-92C1-45DC-ACF2-61730B4D8119}"/>
              </a:ext>
            </a:extLst>
          </p:cNvPr>
          <p:cNvSpPr>
            <a:spLocks noGrp="1"/>
          </p:cNvSpPr>
          <p:nvPr>
            <p:ph type="title"/>
          </p:nvPr>
        </p:nvSpPr>
        <p:spPr>
          <a:xfrm>
            <a:off x="609600" y="460375"/>
            <a:ext cx="11176000" cy="1139825"/>
          </a:xfrm>
        </p:spPr>
        <p:txBody>
          <a:bodyPr/>
          <a:lstStyle/>
          <a:p>
            <a:r>
              <a:rPr lang="en-US" dirty="0"/>
              <a:t>Categories of Notification</a:t>
            </a:r>
          </a:p>
        </p:txBody>
      </p:sp>
      <p:sp>
        <p:nvSpPr>
          <p:cNvPr id="3" name="Content Placeholder 2">
            <a:extLst>
              <a:ext uri="{FF2B5EF4-FFF2-40B4-BE49-F238E27FC236}">
                <a16:creationId xmlns:a16="http://schemas.microsoft.com/office/drawing/2014/main" id="{01D03138-FBB6-498D-95E5-0B160D3FC793}"/>
              </a:ext>
            </a:extLst>
          </p:cNvPr>
          <p:cNvSpPr>
            <a:spLocks noGrp="1"/>
          </p:cNvSpPr>
          <p:nvPr>
            <p:ph idx="1"/>
          </p:nvPr>
        </p:nvSpPr>
        <p:spPr>
          <a:xfrm>
            <a:off x="609600" y="2098675"/>
            <a:ext cx="11176000" cy="3997325"/>
          </a:xfrm>
        </p:spPr>
        <p:txBody>
          <a:bodyPr>
            <a:normAutofit/>
          </a:bodyPr>
          <a:lstStyle/>
          <a:p>
            <a:r>
              <a:rPr lang="en-US" dirty="0"/>
              <a:t>Employees and Employers of subcontracted employees who:</a:t>
            </a:r>
          </a:p>
          <a:p>
            <a:pPr lvl="2"/>
            <a:r>
              <a:rPr lang="en-US" dirty="0"/>
              <a:t>were on the premises at the same worksite as the qualifying individual within the infectious </a:t>
            </a:r>
            <a:r>
              <a:rPr lang="en-US" dirty="0" smtClean="0"/>
              <a:t>period</a:t>
            </a:r>
          </a:p>
          <a:p>
            <a:pPr marL="914400" lvl="2" indent="0">
              <a:buNone/>
            </a:pPr>
            <a:endParaRPr lang="en-US" dirty="0"/>
          </a:p>
          <a:p>
            <a:r>
              <a:rPr lang="en-US" dirty="0"/>
              <a:t>All </a:t>
            </a:r>
            <a:r>
              <a:rPr lang="en-US" dirty="0" smtClean="0"/>
              <a:t>Employees</a:t>
            </a:r>
          </a:p>
          <a:p>
            <a:pPr marL="0" indent="0">
              <a:buNone/>
            </a:pPr>
            <a:endParaRPr lang="en-US" dirty="0"/>
          </a:p>
          <a:p>
            <a:r>
              <a:rPr lang="en-US" dirty="0"/>
              <a:t>Employees’ exclusive representative, if any</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635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CF6A-BD81-40D7-A04B-A512EB81AE91}"/>
              </a:ext>
            </a:extLst>
          </p:cNvPr>
          <p:cNvSpPr>
            <a:spLocks noGrp="1"/>
          </p:cNvSpPr>
          <p:nvPr>
            <p:ph type="title"/>
          </p:nvPr>
        </p:nvSpPr>
        <p:spPr>
          <a:xfrm>
            <a:off x="609600" y="460375"/>
            <a:ext cx="11176000" cy="1139825"/>
          </a:xfrm>
        </p:spPr>
        <p:txBody>
          <a:bodyPr/>
          <a:lstStyle/>
          <a:p>
            <a:r>
              <a:rPr lang="en-US" dirty="0"/>
              <a:t>Employees/Employers of Subcontracted Employees Potentially Exposed</a:t>
            </a:r>
          </a:p>
        </p:txBody>
      </p:sp>
      <p:sp>
        <p:nvSpPr>
          <p:cNvPr id="3" name="Content Placeholder 2">
            <a:extLst>
              <a:ext uri="{FF2B5EF4-FFF2-40B4-BE49-F238E27FC236}">
                <a16:creationId xmlns:a16="http://schemas.microsoft.com/office/drawing/2014/main" id="{6333CC7F-4CFA-4EE3-833B-AAFD84F3C83F}"/>
              </a:ext>
            </a:extLst>
          </p:cNvPr>
          <p:cNvSpPr>
            <a:spLocks noGrp="1"/>
          </p:cNvSpPr>
          <p:nvPr>
            <p:ph idx="1"/>
          </p:nvPr>
        </p:nvSpPr>
        <p:spPr>
          <a:xfrm>
            <a:off x="609600" y="2098675"/>
            <a:ext cx="11176000" cy="3997325"/>
          </a:xfrm>
        </p:spPr>
        <p:txBody>
          <a:bodyPr>
            <a:normAutofit/>
          </a:bodyPr>
          <a:lstStyle/>
          <a:p>
            <a:r>
              <a:rPr lang="en-US" dirty="0"/>
              <a:t>Potential exposure to COVID-19</a:t>
            </a:r>
          </a:p>
          <a:p>
            <a:r>
              <a:rPr lang="en-US" dirty="0"/>
              <a:t>Potential state, federal, local, and employer-provided COVID-19-related benefits and leave options including but not limited to:</a:t>
            </a:r>
          </a:p>
          <a:p>
            <a:pPr lvl="1"/>
            <a:r>
              <a:rPr lang="en-US" dirty="0"/>
              <a:t>workers’ compensation </a:t>
            </a:r>
          </a:p>
          <a:p>
            <a:pPr lvl="1"/>
            <a:r>
              <a:rPr lang="en-US" dirty="0"/>
              <a:t>COVID-19-related leave</a:t>
            </a:r>
          </a:p>
          <a:p>
            <a:pPr lvl="1"/>
            <a:r>
              <a:rPr lang="en-US" dirty="0"/>
              <a:t>company sick leave</a:t>
            </a:r>
          </a:p>
          <a:p>
            <a:pPr lvl="1"/>
            <a:r>
              <a:rPr lang="en-US" dirty="0"/>
              <a:t>state-mandated leave and/or supplemental sick leave</a:t>
            </a:r>
          </a:p>
          <a:p>
            <a:r>
              <a:rPr lang="en-US" dirty="0"/>
              <a:t>Anti-retaliation and anti-discrimination protections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545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BBB6-95F6-EA4C-A48F-22B99EA62944}"/>
              </a:ext>
            </a:extLst>
          </p:cNvPr>
          <p:cNvSpPr>
            <a:spLocks noGrp="1"/>
          </p:cNvSpPr>
          <p:nvPr>
            <p:ph type="title"/>
          </p:nvPr>
        </p:nvSpPr>
        <p:spPr/>
        <p:txBody>
          <a:bodyPr/>
          <a:lstStyle/>
          <a:p>
            <a:r>
              <a:rPr lang="en-US" dirty="0"/>
              <a:t>Meet the team</a:t>
            </a:r>
          </a:p>
        </p:txBody>
      </p:sp>
      <p:sp>
        <p:nvSpPr>
          <p:cNvPr id="3" name="Text Placeholder 2">
            <a:extLst>
              <a:ext uri="{FF2B5EF4-FFF2-40B4-BE49-F238E27FC236}">
                <a16:creationId xmlns:a16="http://schemas.microsoft.com/office/drawing/2014/main" id="{C6BF20A5-40F7-3A4F-9699-05F5A04507E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02A39536-F932-0F47-8C09-FE8B5A514FC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627F5F-0911-4575-8A36-D842D629DDAF}"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64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CF6A-BD81-40D7-A04B-A512EB81AE91}"/>
              </a:ext>
            </a:extLst>
          </p:cNvPr>
          <p:cNvSpPr>
            <a:spLocks noGrp="1"/>
          </p:cNvSpPr>
          <p:nvPr>
            <p:ph type="title"/>
          </p:nvPr>
        </p:nvSpPr>
        <p:spPr>
          <a:xfrm>
            <a:off x="609600" y="460375"/>
            <a:ext cx="11176000" cy="1139825"/>
          </a:xfrm>
        </p:spPr>
        <p:txBody>
          <a:bodyPr/>
          <a:lstStyle/>
          <a:p>
            <a:r>
              <a:rPr lang="en-US" dirty="0"/>
              <a:t>All Employees</a:t>
            </a:r>
          </a:p>
        </p:txBody>
      </p:sp>
      <p:sp>
        <p:nvSpPr>
          <p:cNvPr id="3" name="Content Placeholder 2">
            <a:extLst>
              <a:ext uri="{FF2B5EF4-FFF2-40B4-BE49-F238E27FC236}">
                <a16:creationId xmlns:a16="http://schemas.microsoft.com/office/drawing/2014/main" id="{6333CC7F-4CFA-4EE3-833B-AAFD84F3C83F}"/>
              </a:ext>
            </a:extLst>
          </p:cNvPr>
          <p:cNvSpPr>
            <a:spLocks noGrp="1"/>
          </p:cNvSpPr>
          <p:nvPr>
            <p:ph idx="1"/>
          </p:nvPr>
        </p:nvSpPr>
        <p:spPr>
          <a:xfrm>
            <a:off x="609600" y="2098675"/>
            <a:ext cx="11176000" cy="3997325"/>
          </a:xfrm>
        </p:spPr>
        <p:txBody>
          <a:bodyPr/>
          <a:lstStyle/>
          <a:p>
            <a:r>
              <a:rPr lang="en-US" dirty="0"/>
              <a:t>Notice of the disinfection and safety plan that the employer plans to implement and complete per the guidelines of the federal Centers for Disease Control</a:t>
            </a:r>
            <a:r>
              <a:rPr lang="en-US" dirty="0" smtClean="0"/>
              <a:t>.</a:t>
            </a:r>
          </a:p>
          <a:p>
            <a:pPr marL="0" indent="0">
              <a:buNone/>
            </a:pPr>
            <a:endParaRPr lang="en-US" dirty="0"/>
          </a:p>
          <a:p>
            <a:pPr lvl="1"/>
            <a:r>
              <a:rPr lang="en-US" dirty="0"/>
              <a:t>Best Practice: State that if any employees had been potentially exposed, they have already been notified separately.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283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CF6A-BD81-40D7-A04B-A512EB81AE91}"/>
              </a:ext>
            </a:extLst>
          </p:cNvPr>
          <p:cNvSpPr>
            <a:spLocks noGrp="1"/>
          </p:cNvSpPr>
          <p:nvPr>
            <p:ph type="title"/>
          </p:nvPr>
        </p:nvSpPr>
        <p:spPr>
          <a:xfrm>
            <a:off x="609600" y="460375"/>
            <a:ext cx="11176000" cy="1139825"/>
          </a:xfrm>
        </p:spPr>
        <p:txBody>
          <a:bodyPr/>
          <a:lstStyle/>
          <a:p>
            <a:r>
              <a:rPr lang="en-US" dirty="0"/>
              <a:t>Exclusive Representative</a:t>
            </a:r>
          </a:p>
        </p:txBody>
      </p:sp>
      <p:sp>
        <p:nvSpPr>
          <p:cNvPr id="3" name="Content Placeholder 2">
            <a:extLst>
              <a:ext uri="{FF2B5EF4-FFF2-40B4-BE49-F238E27FC236}">
                <a16:creationId xmlns:a16="http://schemas.microsoft.com/office/drawing/2014/main" id="{6333CC7F-4CFA-4EE3-833B-AAFD84F3C83F}"/>
              </a:ext>
            </a:extLst>
          </p:cNvPr>
          <p:cNvSpPr>
            <a:spLocks noGrp="1"/>
          </p:cNvSpPr>
          <p:nvPr>
            <p:ph idx="1"/>
          </p:nvPr>
        </p:nvSpPr>
        <p:spPr>
          <a:xfrm>
            <a:off x="609600" y="2098675"/>
            <a:ext cx="11176000" cy="3997325"/>
          </a:xfrm>
        </p:spPr>
        <p:txBody>
          <a:bodyPr>
            <a:normAutofit/>
          </a:bodyPr>
          <a:lstStyle/>
          <a:p>
            <a:r>
              <a:rPr lang="en-US" dirty="0"/>
              <a:t>All of the above, AND:</a:t>
            </a:r>
          </a:p>
          <a:p>
            <a:pPr lvl="1"/>
            <a:r>
              <a:rPr lang="en-US" dirty="0"/>
              <a:t>The same information as would be required in an incident report in a Cal/OSHA Form 300 injury and illness log unless the information is inapplicable or unknown to the employer.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814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E947-92C1-45DC-ACF2-61730B4D8119}"/>
              </a:ext>
            </a:extLst>
          </p:cNvPr>
          <p:cNvSpPr>
            <a:spLocks noGrp="1"/>
          </p:cNvSpPr>
          <p:nvPr>
            <p:ph type="title"/>
          </p:nvPr>
        </p:nvSpPr>
        <p:spPr>
          <a:xfrm>
            <a:off x="609600" y="460375"/>
            <a:ext cx="11176000" cy="1139825"/>
          </a:xfrm>
        </p:spPr>
        <p:txBody>
          <a:bodyPr/>
          <a:lstStyle/>
          <a:p>
            <a:r>
              <a:rPr lang="en-US" dirty="0"/>
              <a:t>Notification of Public Health Agency </a:t>
            </a:r>
          </a:p>
        </p:txBody>
      </p:sp>
      <p:sp>
        <p:nvSpPr>
          <p:cNvPr id="3" name="Content Placeholder 2">
            <a:extLst>
              <a:ext uri="{FF2B5EF4-FFF2-40B4-BE49-F238E27FC236}">
                <a16:creationId xmlns:a16="http://schemas.microsoft.com/office/drawing/2014/main" id="{01D03138-FBB6-498D-95E5-0B160D3FC793}"/>
              </a:ext>
            </a:extLst>
          </p:cNvPr>
          <p:cNvSpPr>
            <a:spLocks noGrp="1"/>
          </p:cNvSpPr>
          <p:nvPr>
            <p:ph idx="1"/>
          </p:nvPr>
        </p:nvSpPr>
        <p:spPr>
          <a:xfrm>
            <a:off x="609600" y="2098675"/>
            <a:ext cx="11176000" cy="3997325"/>
          </a:xfrm>
        </p:spPr>
        <p:txBody>
          <a:bodyPr>
            <a:normAutofit fontScale="92500" lnSpcReduction="20000"/>
          </a:bodyPr>
          <a:lstStyle/>
          <a:p>
            <a:r>
              <a:rPr lang="en-US" sz="3600" dirty="0"/>
              <a:t>When is this requirement triggered?</a:t>
            </a:r>
          </a:p>
          <a:p>
            <a:pPr lvl="1"/>
            <a:r>
              <a:rPr lang="en-US" sz="3600" dirty="0"/>
              <a:t>If there is an “outbreak” as defined by the State Department of Public Health.</a:t>
            </a:r>
          </a:p>
          <a:p>
            <a:pPr lvl="1"/>
            <a:r>
              <a:rPr lang="en-US" sz="3600" dirty="0"/>
              <a:t>Outbreak: Three probable or confirmed cases in a 14-day period. </a:t>
            </a:r>
            <a:endParaRPr lang="en-US" sz="3600" dirty="0" smtClean="0"/>
          </a:p>
          <a:p>
            <a:pPr lvl="1"/>
            <a:endParaRPr lang="en-US" sz="3600" dirty="0"/>
          </a:p>
          <a:p>
            <a:pPr lvl="1"/>
            <a:r>
              <a:rPr lang="en-US" sz="3500" dirty="0">
                <a:hlinkClick r:id="rId3"/>
              </a:rPr>
              <a:t>https://www.cdph.ca.gov/Programs/CID/DCDC/Pages/COVID-19/OutbreakDefinitionandReportingGuidance.aspx</a:t>
            </a:r>
            <a:r>
              <a:rPr lang="en-US" sz="3500" dirty="0"/>
              <a:t>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007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D2E5-C715-474C-ACBB-F83A48414665}"/>
              </a:ext>
            </a:extLst>
          </p:cNvPr>
          <p:cNvSpPr>
            <a:spLocks noGrp="1"/>
          </p:cNvSpPr>
          <p:nvPr>
            <p:ph type="title"/>
          </p:nvPr>
        </p:nvSpPr>
        <p:spPr>
          <a:xfrm>
            <a:off x="609600" y="460375"/>
            <a:ext cx="11176000" cy="1139825"/>
          </a:xfrm>
        </p:spPr>
        <p:txBody>
          <a:bodyPr/>
          <a:lstStyle/>
          <a:p>
            <a:r>
              <a:rPr lang="en-US" dirty="0"/>
              <a:t>Notification Requirements</a:t>
            </a:r>
          </a:p>
        </p:txBody>
      </p:sp>
      <p:sp>
        <p:nvSpPr>
          <p:cNvPr id="3" name="Content Placeholder 2">
            <a:extLst>
              <a:ext uri="{FF2B5EF4-FFF2-40B4-BE49-F238E27FC236}">
                <a16:creationId xmlns:a16="http://schemas.microsoft.com/office/drawing/2014/main" id="{B2CDC779-06C4-4ADF-8604-315EE21F12BA}"/>
              </a:ext>
            </a:extLst>
          </p:cNvPr>
          <p:cNvSpPr>
            <a:spLocks noGrp="1"/>
          </p:cNvSpPr>
          <p:nvPr>
            <p:ph idx="1"/>
          </p:nvPr>
        </p:nvSpPr>
        <p:spPr>
          <a:xfrm>
            <a:off x="609600" y="2098675"/>
            <a:ext cx="11176000" cy="3997325"/>
          </a:xfrm>
        </p:spPr>
        <p:txBody>
          <a:bodyPr>
            <a:normAutofit/>
          </a:bodyPr>
          <a:lstStyle/>
          <a:p>
            <a:r>
              <a:rPr lang="en-US" dirty="0"/>
              <a:t>Within 48 hours, notify the local public health agency in the jurisdiction of the worksite of:</a:t>
            </a:r>
          </a:p>
          <a:p>
            <a:pPr lvl="1"/>
            <a:r>
              <a:rPr lang="en-US" dirty="0"/>
              <a:t>names, number, occupation, and worksite of employees who are qualifying individuals</a:t>
            </a:r>
          </a:p>
          <a:p>
            <a:pPr lvl="1"/>
            <a:r>
              <a:rPr lang="en-US" dirty="0"/>
              <a:t>business address and NAICS code of the worksite</a:t>
            </a:r>
          </a:p>
          <a:p>
            <a:r>
              <a:rPr lang="en-US" dirty="0"/>
              <a:t>Report subsequent lab-confirmed cases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7414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7D12-64C3-46F2-9C21-F80C999FBE18}"/>
              </a:ext>
            </a:extLst>
          </p:cNvPr>
          <p:cNvSpPr>
            <a:spLocks noGrp="1"/>
          </p:cNvSpPr>
          <p:nvPr>
            <p:ph type="title"/>
          </p:nvPr>
        </p:nvSpPr>
        <p:spPr>
          <a:xfrm>
            <a:off x="609600" y="460375"/>
            <a:ext cx="11176000" cy="1139825"/>
          </a:xfrm>
        </p:spPr>
        <p:txBody>
          <a:bodyPr/>
          <a:lstStyle/>
          <a:p>
            <a:r>
              <a:rPr lang="en-US" dirty="0"/>
              <a:t>Notifications</a:t>
            </a:r>
          </a:p>
        </p:txBody>
      </p:sp>
      <p:sp>
        <p:nvSpPr>
          <p:cNvPr id="3" name="Content Placeholder 2">
            <a:extLst>
              <a:ext uri="{FF2B5EF4-FFF2-40B4-BE49-F238E27FC236}">
                <a16:creationId xmlns:a16="http://schemas.microsoft.com/office/drawing/2014/main" id="{36AEC00E-3151-43BD-883B-AFC4F6F23F3B}"/>
              </a:ext>
            </a:extLst>
          </p:cNvPr>
          <p:cNvSpPr>
            <a:spLocks noGrp="1"/>
          </p:cNvSpPr>
          <p:nvPr>
            <p:ph idx="1"/>
          </p:nvPr>
        </p:nvSpPr>
        <p:spPr>
          <a:xfrm>
            <a:off x="609600" y="2098675"/>
            <a:ext cx="11176000" cy="3997325"/>
          </a:xfrm>
        </p:spPr>
        <p:txBody>
          <a:bodyPr/>
          <a:lstStyle/>
          <a:p>
            <a:r>
              <a:rPr lang="en-US" dirty="0"/>
              <a:t>No personally identifiable employee information shall be subject to a California Public Records Act request or similar request, posted on a public internet website, or shared with any other state or federal agency.</a:t>
            </a:r>
          </a:p>
          <a:p>
            <a:r>
              <a:rPr lang="en-US" dirty="0"/>
              <a:t>An employer shall maintain records of the written notifications required in subdivision (a) for a period of at least three years.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02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B4B3-18DD-49AE-A4A6-F817D08EEF92}"/>
              </a:ext>
            </a:extLst>
          </p:cNvPr>
          <p:cNvSpPr>
            <a:spLocks noGrp="1"/>
          </p:cNvSpPr>
          <p:nvPr>
            <p:ph type="title"/>
          </p:nvPr>
        </p:nvSpPr>
        <p:spPr>
          <a:xfrm>
            <a:off x="609600" y="460375"/>
            <a:ext cx="11176000" cy="1139825"/>
          </a:xfrm>
        </p:spPr>
        <p:txBody>
          <a:bodyPr/>
          <a:lstStyle/>
          <a:p>
            <a:r>
              <a:rPr lang="en-US" dirty="0"/>
              <a:t>Closure of Workplace</a:t>
            </a:r>
          </a:p>
        </p:txBody>
      </p:sp>
      <p:sp>
        <p:nvSpPr>
          <p:cNvPr id="3" name="Content Placeholder 2">
            <a:extLst>
              <a:ext uri="{FF2B5EF4-FFF2-40B4-BE49-F238E27FC236}">
                <a16:creationId xmlns:a16="http://schemas.microsoft.com/office/drawing/2014/main" id="{526E0607-B0BC-45D0-98E7-BC046A5DFF1E}"/>
              </a:ext>
            </a:extLst>
          </p:cNvPr>
          <p:cNvSpPr>
            <a:spLocks noGrp="1"/>
          </p:cNvSpPr>
          <p:nvPr>
            <p:ph idx="1"/>
          </p:nvPr>
        </p:nvSpPr>
        <p:spPr>
          <a:xfrm>
            <a:off x="609600" y="2098675"/>
            <a:ext cx="11176000" cy="3997325"/>
          </a:xfrm>
        </p:spPr>
        <p:txBody>
          <a:bodyPr>
            <a:normAutofit lnSpcReduction="10000"/>
          </a:bodyPr>
          <a:lstStyle/>
          <a:p>
            <a:r>
              <a:rPr lang="en-US" dirty="0"/>
              <a:t>Cal/OSHA determines risk of exposure creates an imminent hazard.</a:t>
            </a:r>
          </a:p>
          <a:p>
            <a:r>
              <a:rPr lang="en-US" dirty="0"/>
              <a:t>Notice to employer and posting  in a conspicuous place at the place of employment. </a:t>
            </a:r>
          </a:p>
          <a:p>
            <a:r>
              <a:rPr lang="en-US" dirty="0"/>
              <a:t>Limited to the immediate area in which the imminent hazard exists.  </a:t>
            </a:r>
          </a:p>
          <a:p>
            <a:r>
              <a:rPr lang="en-US" dirty="0"/>
              <a:t>Closure cannot materially interrupt the performance of critical governmental functions essential to ensuring public health and safety functions or the delivery of electrical power or water.</a:t>
            </a:r>
          </a:p>
          <a:p>
            <a:r>
              <a:rPr lang="en-US" dirty="0"/>
              <a:t>This section is in effect until January 1, 2023.</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034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37F5-5D15-4954-873C-92C445BC857E}"/>
              </a:ext>
            </a:extLst>
          </p:cNvPr>
          <p:cNvSpPr>
            <a:spLocks noGrp="1"/>
          </p:cNvSpPr>
          <p:nvPr>
            <p:ph type="title"/>
          </p:nvPr>
        </p:nvSpPr>
        <p:spPr>
          <a:xfrm>
            <a:off x="609600" y="460375"/>
            <a:ext cx="11176000" cy="1139825"/>
          </a:xfrm>
        </p:spPr>
        <p:txBody>
          <a:bodyPr wrap="square" anchor="b">
            <a:normAutofit/>
          </a:bodyPr>
          <a:lstStyle/>
          <a:p>
            <a:r>
              <a:rPr lang="en-US" dirty="0"/>
              <a:t>Violations</a:t>
            </a:r>
          </a:p>
        </p:txBody>
      </p:sp>
      <p:pic>
        <p:nvPicPr>
          <p:cNvPr id="1026" name="Picture 2">
            <a:extLst>
              <a:ext uri="{FF2B5EF4-FFF2-40B4-BE49-F238E27FC236}">
                <a16:creationId xmlns:a16="http://schemas.microsoft.com/office/drawing/2014/main" id="{4276234A-DBC8-409E-B2C7-4975293122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1499" y="2098676"/>
            <a:ext cx="4902601" cy="3997325"/>
          </a:xfrm>
          <a:prstGeom prst="rect">
            <a:avLst/>
          </a:prstGeom>
          <a:solidFill>
            <a:srgbClr val="FFFFFF"/>
          </a:solidFill>
          <a:extLst/>
        </p:spPr>
      </p:pic>
      <p:sp>
        <p:nvSpPr>
          <p:cNvPr id="3" name="Content Placeholder 2">
            <a:extLst>
              <a:ext uri="{FF2B5EF4-FFF2-40B4-BE49-F238E27FC236}">
                <a16:creationId xmlns:a16="http://schemas.microsoft.com/office/drawing/2014/main" id="{B8B1A999-8253-4CD5-9A3E-78964876818B}"/>
              </a:ext>
            </a:extLst>
          </p:cNvPr>
          <p:cNvSpPr>
            <a:spLocks noGrp="1"/>
          </p:cNvSpPr>
          <p:nvPr>
            <p:ph sz="half" idx="2"/>
          </p:nvPr>
        </p:nvSpPr>
        <p:spPr>
          <a:xfrm>
            <a:off x="6299200" y="2098676"/>
            <a:ext cx="5486400" cy="3997325"/>
          </a:xfrm>
        </p:spPr>
        <p:txBody>
          <a:bodyPr wrap="square" anchor="t">
            <a:normAutofit/>
          </a:bodyPr>
          <a:lstStyle/>
          <a:p>
            <a:r>
              <a:rPr lang="en-US" dirty="0"/>
              <a:t>From January 1, 2021 until January 1, 2023, Cal/OSHA can issue citations for serious violations related to COVID-19 without giving employers 15-day notice before issuance.</a:t>
            </a:r>
          </a:p>
        </p:txBody>
      </p:sp>
      <p:sp>
        <p:nvSpPr>
          <p:cNvPr id="73" name="Slide Number Placeholder 5">
            <a:extLst>
              <a:ext uri="{FF2B5EF4-FFF2-40B4-BE49-F238E27FC236}">
                <a16:creationId xmlns:a16="http://schemas.microsoft.com/office/drawing/2014/main" id="{FE17B3CC-B1D4-46C8-AAEA-FEE4E50E710A}"/>
              </a:ext>
            </a:extLst>
          </p:cNvPr>
          <p:cNvSpPr>
            <a:spLocks noGrp="1"/>
          </p:cNvSpPr>
          <p:nvPr>
            <p:ph type="sldNum" sz="quarter" idx="12"/>
          </p:nvPr>
        </p:nvSpPr>
        <p:spPr>
          <a:xfrm>
            <a:off x="8534400" y="6400800"/>
            <a:ext cx="2438400" cy="457200"/>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96B65847-C384-4444-B69C-41D6B5DFCBA4}" type="slidenum">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26</a:t>
            </a:fld>
            <a:endPar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400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dirty="0"/>
              <a:t>AB 2043: COVID-19 Documentation and Guidance</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176000" cy="3997325"/>
          </a:xfrm>
        </p:spPr>
        <p:txBody>
          <a:bodyPr>
            <a:normAutofit lnSpcReduction="10000"/>
          </a:bodyPr>
          <a:lstStyle/>
          <a:p>
            <a:r>
              <a:rPr lang="en-US" dirty="0"/>
              <a:t>Information on best practices for COVID-19 infection prevention</a:t>
            </a:r>
          </a:p>
          <a:p>
            <a:r>
              <a:rPr lang="en-US" dirty="0"/>
              <a:t>The information shall be designed to be easily understood by agricultural employees from a variety of ethnic and cultural backgrounds, including by using pictograms. </a:t>
            </a:r>
          </a:p>
          <a:p>
            <a:r>
              <a:rPr lang="en-US" dirty="0"/>
              <a:t>Contact information for employees to report workplace safety complaints. </a:t>
            </a:r>
          </a:p>
          <a:p>
            <a:r>
              <a:rPr lang="en-US" dirty="0"/>
              <a:t>The information shall be made widely and easily accessible, including in both digital and physical formats and via the division’s internet website.</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2009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281A-1A2C-4218-8889-C862D9390C1B}"/>
              </a:ext>
            </a:extLst>
          </p:cNvPr>
          <p:cNvSpPr>
            <a:spLocks noGrp="1"/>
          </p:cNvSpPr>
          <p:nvPr>
            <p:ph type="title"/>
          </p:nvPr>
        </p:nvSpPr>
        <p:spPr>
          <a:xfrm>
            <a:off x="609600" y="460375"/>
            <a:ext cx="11176000" cy="1139825"/>
          </a:xfrm>
        </p:spPr>
        <p:txBody>
          <a:bodyPr/>
          <a:lstStyle/>
          <a:p>
            <a:r>
              <a:rPr lang="en-US" dirty="0"/>
              <a:t>Information Outreach</a:t>
            </a:r>
          </a:p>
        </p:txBody>
      </p:sp>
      <p:sp>
        <p:nvSpPr>
          <p:cNvPr id="3" name="Content Placeholder 2">
            <a:extLst>
              <a:ext uri="{FF2B5EF4-FFF2-40B4-BE49-F238E27FC236}">
                <a16:creationId xmlns:a16="http://schemas.microsoft.com/office/drawing/2014/main" id="{38E77E36-1394-48BA-88D5-1F5A284D4A78}"/>
              </a:ext>
            </a:extLst>
          </p:cNvPr>
          <p:cNvSpPr>
            <a:spLocks noGrp="1"/>
          </p:cNvSpPr>
          <p:nvPr>
            <p:ph idx="1"/>
          </p:nvPr>
        </p:nvSpPr>
        <p:spPr>
          <a:xfrm>
            <a:off x="609600" y="2098675"/>
            <a:ext cx="11176000" cy="3997325"/>
          </a:xfrm>
        </p:spPr>
        <p:txBody>
          <a:bodyPr>
            <a:normAutofit/>
          </a:bodyPr>
          <a:lstStyle/>
          <a:p>
            <a:r>
              <a:rPr lang="en-US" dirty="0"/>
              <a:t>Collaborate with community organizations.</a:t>
            </a:r>
          </a:p>
          <a:p>
            <a:r>
              <a:rPr lang="en-US" dirty="0"/>
              <a:t>Conduct a statewide outreach campaign on infection prevention and available benefits.</a:t>
            </a:r>
          </a:p>
          <a:p>
            <a:r>
              <a:rPr lang="en-US" dirty="0"/>
              <a:t>Must include radio station ads and workplace signs. </a:t>
            </a:r>
            <a:endParaRPr lang="en-US" dirty="0" smtClean="0"/>
          </a:p>
          <a:p>
            <a:r>
              <a:rPr lang="en-US" dirty="0" smtClean="0"/>
              <a:t>Does </a:t>
            </a:r>
            <a:r>
              <a:rPr lang="en-US" dirty="0"/>
              <a:t>not authorize access to the worksite by an individual who is not employed by Cal/OSHA.</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388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9ABA-E611-4C30-BD60-9B191AF3F611}"/>
              </a:ext>
            </a:extLst>
          </p:cNvPr>
          <p:cNvSpPr>
            <a:spLocks noGrp="1"/>
          </p:cNvSpPr>
          <p:nvPr>
            <p:ph type="title"/>
          </p:nvPr>
        </p:nvSpPr>
        <p:spPr>
          <a:xfrm>
            <a:off x="609600" y="460375"/>
            <a:ext cx="11176000" cy="1139825"/>
          </a:xfrm>
        </p:spPr>
        <p:txBody>
          <a:bodyPr/>
          <a:lstStyle/>
          <a:p>
            <a:r>
              <a:rPr lang="en-US" dirty="0"/>
              <a:t>OSHA Reporting </a:t>
            </a:r>
          </a:p>
        </p:txBody>
      </p:sp>
      <p:sp>
        <p:nvSpPr>
          <p:cNvPr id="3" name="Content Placeholder 2">
            <a:extLst>
              <a:ext uri="{FF2B5EF4-FFF2-40B4-BE49-F238E27FC236}">
                <a16:creationId xmlns:a16="http://schemas.microsoft.com/office/drawing/2014/main" id="{92EB7EA4-C178-403E-B805-DB8B642C224F}"/>
              </a:ext>
            </a:extLst>
          </p:cNvPr>
          <p:cNvSpPr>
            <a:spLocks noGrp="1"/>
          </p:cNvSpPr>
          <p:nvPr>
            <p:ph idx="1"/>
          </p:nvPr>
        </p:nvSpPr>
        <p:spPr>
          <a:xfrm>
            <a:off x="609600" y="2098675"/>
            <a:ext cx="11582400" cy="3997325"/>
          </a:xfrm>
        </p:spPr>
        <p:txBody>
          <a:bodyPr>
            <a:normAutofit/>
          </a:bodyPr>
          <a:lstStyle/>
          <a:p>
            <a:endParaRPr lang="en-US" dirty="0"/>
          </a:p>
          <a:p>
            <a:r>
              <a:rPr lang="en-US" dirty="0"/>
              <a:t>Aggregate statistical information, including, but not limited to, the number of investigations in each county.</a:t>
            </a:r>
          </a:p>
          <a:p>
            <a:endParaRPr lang="en-US" dirty="0"/>
          </a:p>
          <a:p>
            <a:r>
              <a:rPr lang="en-US" dirty="0"/>
              <a:t>Descriptive summary of each investigation.</a:t>
            </a:r>
          </a:p>
          <a:p>
            <a:endParaRPr lang="en-US" dirty="0"/>
          </a:p>
          <a:p>
            <a:r>
              <a:rPr lang="en-US" dirty="0"/>
              <a:t>Cal/OSHA’s response and/or action taken.</a:t>
            </a:r>
          </a:p>
          <a:p>
            <a:pPr lvl="1"/>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647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9E35EF-A2F8-4440-B8C1-39D7223AE429}"/>
              </a:ext>
            </a:extLst>
          </p:cNvPr>
          <p:cNvSpPr>
            <a:spLocks noGrp="1"/>
          </p:cNvSpPr>
          <p:nvPr>
            <p:ph type="title"/>
          </p:nvPr>
        </p:nvSpPr>
        <p:spPr/>
        <p:txBody>
          <a:bodyPr/>
          <a:lstStyle/>
          <a:p>
            <a:r>
              <a:rPr lang="en-US" dirty="0"/>
              <a:t>David Tyra, Shareholder</a:t>
            </a:r>
          </a:p>
        </p:txBody>
      </p:sp>
      <p:sp>
        <p:nvSpPr>
          <p:cNvPr id="9" name="Content Placeholder 8">
            <a:extLst>
              <a:ext uri="{FF2B5EF4-FFF2-40B4-BE49-F238E27FC236}">
                <a16:creationId xmlns:a16="http://schemas.microsoft.com/office/drawing/2014/main" id="{8A12B253-E45E-404F-A716-E4F457D774FC}"/>
              </a:ext>
            </a:extLst>
          </p:cNvPr>
          <p:cNvSpPr>
            <a:spLocks noGrp="1"/>
          </p:cNvSpPr>
          <p:nvPr>
            <p:ph sz="half" idx="1"/>
          </p:nvPr>
        </p:nvSpPr>
        <p:spPr>
          <a:xfrm>
            <a:off x="609600" y="2098676"/>
            <a:ext cx="8498774" cy="3997325"/>
          </a:xfrm>
        </p:spPr>
        <p:txBody>
          <a:bodyPr/>
          <a:lstStyle/>
          <a:p>
            <a:pPr marL="0" indent="0">
              <a:buNone/>
            </a:pPr>
            <a:r>
              <a:rPr lang="en-US" sz="2000" dirty="0"/>
              <a:t>David, a shareholder in the firm and manager of the firm’s labor and employment group, represents private and public sector employers in labor and employment law actions as well as providing advice and counsel on labor and employment issues. His practice covers all aspects of labor and employment law, including wage-hour actions, employee leave matters, workplace discrimination and harassment, workplace privacy, workplace investigations, and unfair labor practice claims. His litigation experience includes representing employers in federal and state courts at the trial and appellate levels and before numerous federal and state agencies. He is an active public speaker on employment topics, having presented numerous times before civic and commercial groups.</a:t>
            </a:r>
          </a:p>
        </p:txBody>
      </p:sp>
      <p:pic>
        <p:nvPicPr>
          <p:cNvPr id="12" name="Content Placeholder 11">
            <a:extLst>
              <a:ext uri="{FF2B5EF4-FFF2-40B4-BE49-F238E27FC236}">
                <a16:creationId xmlns:a16="http://schemas.microsoft.com/office/drawing/2014/main" id="{D8E9AF9C-696D-2140-8CD3-935621B43E2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225280" y="1947897"/>
            <a:ext cx="2560320" cy="3200400"/>
          </a:xfrm>
        </p:spPr>
      </p:pic>
      <p:sp>
        <p:nvSpPr>
          <p:cNvPr id="6" name="Slide Number Placeholder 5">
            <a:extLst>
              <a:ext uri="{FF2B5EF4-FFF2-40B4-BE49-F238E27FC236}">
                <a16:creationId xmlns:a16="http://schemas.microsoft.com/office/drawing/2014/main" id="{B495D789-E76E-DA4F-A781-D838C19A654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B65847-C384-4444-B69C-41D6B5DFCBA4}"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EE31E5F9-4A4E-6142-889E-62D4FE2EB411}"/>
              </a:ext>
            </a:extLst>
          </p:cNvPr>
          <p:cNvSpPr txBox="1"/>
          <p:nvPr/>
        </p:nvSpPr>
        <p:spPr>
          <a:xfrm>
            <a:off x="9444091" y="5345216"/>
            <a:ext cx="2122697" cy="707886"/>
          </a:xfrm>
          <a:prstGeom prst="rect">
            <a:avLst/>
          </a:prstGeom>
          <a:noFill/>
        </p:spPr>
        <p:txBody>
          <a:bodyPr wrap="none" rtlCol="0">
            <a:spAutoFit/>
          </a:bodyPr>
          <a:lstStyle/>
          <a:p>
            <a:pPr algn="ctr"/>
            <a:r>
              <a:rPr lang="en-US" altLang="en-US" sz="2000" i="1" dirty="0">
                <a:latin typeface="Arial" panose="020B0604020202020204" pitchFamily="34" charset="0"/>
                <a:cs typeface="Arial" panose="020B0604020202020204" pitchFamily="34" charset="0"/>
              </a:rPr>
              <a:t>916-321-4594</a:t>
            </a:r>
          </a:p>
          <a:p>
            <a:pPr algn="ctr"/>
            <a:r>
              <a:rPr lang="en-US" altLang="en-US" sz="2000" i="1" dirty="0" err="1">
                <a:latin typeface="Arial" panose="020B0604020202020204" pitchFamily="34" charset="0"/>
                <a:cs typeface="Arial" panose="020B0604020202020204" pitchFamily="34" charset="0"/>
              </a:rPr>
              <a:t>dtyra@kmtg.com</a:t>
            </a:r>
            <a:endParaRPr lang="en-US"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34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B44A81-2310-A940-8E25-B92E46F9F813}"/>
              </a:ext>
            </a:extLst>
          </p:cNvPr>
          <p:cNvSpPr>
            <a:spLocks noGrp="1"/>
          </p:cNvSpPr>
          <p:nvPr>
            <p:ph type="title"/>
          </p:nvPr>
        </p:nvSpPr>
        <p:spPr/>
        <p:txBody>
          <a:bodyPr/>
          <a:lstStyle/>
          <a:p>
            <a:r>
              <a:rPr lang="en-US" dirty="0"/>
              <a:t>Employee Leaves</a:t>
            </a:r>
          </a:p>
        </p:txBody>
      </p:sp>
      <p:sp>
        <p:nvSpPr>
          <p:cNvPr id="5" name="Text Placeholder 4">
            <a:extLst>
              <a:ext uri="{FF2B5EF4-FFF2-40B4-BE49-F238E27FC236}">
                <a16:creationId xmlns:a16="http://schemas.microsoft.com/office/drawing/2014/main" id="{4D7FE4D0-97AE-0B44-9C46-0B63F31CAFAF}"/>
              </a:ext>
            </a:extLst>
          </p:cNvPr>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627F5F-0911-4575-8A36-D842D629DDAF}"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737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a:noFill/>
        </p:spPr>
        <p:txBody>
          <a:bodyPr/>
          <a:lstStyle/>
          <a:p>
            <a:r>
              <a:rPr lang="en-US" dirty="0"/>
              <a:t>Executive Order N-51-20</a:t>
            </a:r>
          </a:p>
        </p:txBody>
      </p:sp>
      <p:sp>
        <p:nvSpPr>
          <p:cNvPr id="3" name="Content Placeholder 2"/>
          <p:cNvSpPr>
            <a:spLocks noGrp="1"/>
          </p:cNvSpPr>
          <p:nvPr>
            <p:ph idx="1"/>
          </p:nvPr>
        </p:nvSpPr>
        <p:spPr>
          <a:xfrm>
            <a:off x="609600" y="2098675"/>
            <a:ext cx="11176000" cy="3997325"/>
          </a:xfrm>
        </p:spPr>
        <p:txBody>
          <a:bodyPr/>
          <a:lstStyle/>
          <a:p>
            <a:r>
              <a:rPr lang="en-US" dirty="0"/>
              <a:t>Issued by Governor Newsom on April 16, 2020</a:t>
            </a:r>
          </a:p>
          <a:p>
            <a:r>
              <a:rPr lang="en-US" dirty="0"/>
              <a:t>Provides supplemental paid sick leave (“SPSL”) to food sector workers not covered by federal paid leave laws</a:t>
            </a:r>
          </a:p>
          <a:p>
            <a:r>
              <a:rPr lang="en-US" dirty="0"/>
              <a:t>Provides qualifying workers with up to 80 hours SPSL</a:t>
            </a:r>
          </a:p>
          <a:p>
            <a:r>
              <a:rPr lang="en-US" dirty="0"/>
              <a:t>Employees must work for entities with 500 or more employees nationwide</a:t>
            </a:r>
          </a:p>
          <a:p>
            <a:endParaRPr lang="en-US" dirty="0"/>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31</a:t>
            </a:fld>
            <a:endParaRPr lang="en-US" altLang="en-US" dirty="0"/>
          </a:p>
        </p:txBody>
      </p:sp>
    </p:spTree>
    <p:extLst>
      <p:ext uri="{BB962C8B-B14F-4D97-AF65-F5344CB8AC3E}">
        <p14:creationId xmlns:p14="http://schemas.microsoft.com/office/powerpoint/2010/main" val="242512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Executive Order N-51-20: Applicable Sectors</a:t>
            </a:r>
          </a:p>
        </p:txBody>
      </p:sp>
      <p:sp>
        <p:nvSpPr>
          <p:cNvPr id="3" name="Content Placeholder 2"/>
          <p:cNvSpPr>
            <a:spLocks noGrp="1"/>
          </p:cNvSpPr>
          <p:nvPr>
            <p:ph idx="1"/>
          </p:nvPr>
        </p:nvSpPr>
        <p:spPr>
          <a:xfrm>
            <a:off x="609600" y="2098675"/>
            <a:ext cx="11176000" cy="3997325"/>
          </a:xfrm>
        </p:spPr>
        <p:txBody>
          <a:bodyPr/>
          <a:lstStyle/>
          <a:p>
            <a:r>
              <a:rPr lang="en-US" dirty="0"/>
              <a:t>Applies to persons working in:</a:t>
            </a:r>
          </a:p>
          <a:p>
            <a:r>
              <a:rPr lang="en-US" dirty="0"/>
              <a:t>Canning, freezing, and preserving industries</a:t>
            </a:r>
          </a:p>
          <a:p>
            <a:r>
              <a:rPr lang="en-US" dirty="0"/>
              <a:t>Industries handling products after harvest</a:t>
            </a:r>
          </a:p>
          <a:p>
            <a:r>
              <a:rPr lang="en-US" dirty="0"/>
              <a:t>Industries preparing agricultural products for market</a:t>
            </a:r>
          </a:p>
          <a:p>
            <a:r>
              <a:rPr lang="en-US" dirty="0"/>
              <a:t>An agricultural occupation</a:t>
            </a:r>
          </a:p>
          <a:p>
            <a:r>
              <a:rPr lang="en-US" dirty="0"/>
              <a:t>Or delivering food for a “food facility” (those that store, prepare, package, serve, vend, or otherwise provide food for human consumption at the retail level</a:t>
            </a:r>
          </a:p>
          <a:p>
            <a:endParaRPr lang="en-US" dirty="0"/>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32</a:t>
            </a:fld>
            <a:endParaRPr lang="en-US" altLang="en-US" dirty="0"/>
          </a:p>
        </p:txBody>
      </p:sp>
    </p:spTree>
    <p:extLst>
      <p:ext uri="{BB962C8B-B14F-4D97-AF65-F5344CB8AC3E}">
        <p14:creationId xmlns:p14="http://schemas.microsoft.com/office/powerpoint/2010/main" val="1753454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Executive Order N-51-20</a:t>
            </a:r>
          </a:p>
        </p:txBody>
      </p:sp>
      <p:sp>
        <p:nvSpPr>
          <p:cNvPr id="3" name="Content Placeholder 2"/>
          <p:cNvSpPr>
            <a:spLocks noGrp="1"/>
          </p:cNvSpPr>
          <p:nvPr>
            <p:ph idx="1"/>
          </p:nvPr>
        </p:nvSpPr>
        <p:spPr>
          <a:xfrm>
            <a:off x="609600" y="2098675"/>
            <a:ext cx="11176000" cy="3997325"/>
          </a:xfrm>
        </p:spPr>
        <p:txBody>
          <a:bodyPr/>
          <a:lstStyle/>
          <a:p>
            <a:r>
              <a:rPr lang="en-US" dirty="0"/>
              <a:t>Workers that are covered by the Order must also be:</a:t>
            </a:r>
          </a:p>
          <a:p>
            <a:pPr lvl="1"/>
            <a:r>
              <a:rPr lang="en-US" dirty="0"/>
              <a:t>(1)  exempt from any statewide stay-at-home order </a:t>
            </a:r>
          </a:p>
          <a:p>
            <a:pPr marL="457200" lvl="1" indent="0">
              <a:buNone/>
            </a:pPr>
            <a:r>
              <a:rPr lang="en-US" dirty="0"/>
              <a:t>AND</a:t>
            </a:r>
          </a:p>
          <a:p>
            <a:pPr lvl="1"/>
            <a:r>
              <a:rPr lang="en-US" dirty="0"/>
              <a:t>(2) need to leave home to perform work for their employers</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33</a:t>
            </a:fld>
            <a:endParaRPr lang="en-US" altLang="en-US" dirty="0"/>
          </a:p>
        </p:txBody>
      </p:sp>
    </p:spTree>
    <p:extLst>
      <p:ext uri="{BB962C8B-B14F-4D97-AF65-F5344CB8AC3E}">
        <p14:creationId xmlns:p14="http://schemas.microsoft.com/office/powerpoint/2010/main" val="2419074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Executive Order N-51-20: Entitlement</a:t>
            </a:r>
            <a:endParaRPr lang="en-US" dirty="0"/>
          </a:p>
        </p:txBody>
      </p:sp>
      <p:sp>
        <p:nvSpPr>
          <p:cNvPr id="3" name="Content Placeholder 2"/>
          <p:cNvSpPr>
            <a:spLocks noGrp="1"/>
          </p:cNvSpPr>
          <p:nvPr>
            <p:ph idx="1"/>
          </p:nvPr>
        </p:nvSpPr>
        <p:spPr>
          <a:xfrm>
            <a:off x="609600" y="2098675"/>
            <a:ext cx="11176000" cy="4225925"/>
          </a:xfrm>
        </p:spPr>
        <p:txBody>
          <a:bodyPr/>
          <a:lstStyle/>
          <a:p>
            <a:r>
              <a:rPr lang="en-US" dirty="0"/>
              <a:t>Covered workers are entitled to up to 80 hours SPSL if deemed </a:t>
            </a:r>
            <a:r>
              <a:rPr lang="en-US" b="1" dirty="0"/>
              <a:t>Full-time </a:t>
            </a:r>
            <a:r>
              <a:rPr lang="en-US" dirty="0"/>
              <a:t>OR if they were scheduled for work </a:t>
            </a:r>
            <a:r>
              <a:rPr lang="en-US" b="1" dirty="0"/>
              <a:t>at least 40 hours </a:t>
            </a:r>
            <a:r>
              <a:rPr lang="en-US" dirty="0"/>
              <a:t>(average) per week in the 2 weeks preceding leave</a:t>
            </a:r>
          </a:p>
          <a:p>
            <a:r>
              <a:rPr lang="en-US" dirty="0"/>
              <a:t>Leave is compensated at a rate equal to the </a:t>
            </a:r>
            <a:r>
              <a:rPr lang="en-US" u="sng" dirty="0"/>
              <a:t>highest</a:t>
            </a:r>
            <a:r>
              <a:rPr lang="en-US" dirty="0"/>
              <a:t> of: (1) the worker’s regular rate of pay for the last pay period; (2) the state minimum wage (currently $12/hour 25 or less employees and $13/hour for more than 26); or (3) the local minimum wage to which the person is entitled</a:t>
            </a:r>
          </a:p>
        </p:txBody>
      </p:sp>
      <p:sp>
        <p:nvSpPr>
          <p:cNvPr id="5" name="Slide Number Placeholder 4"/>
          <p:cNvSpPr>
            <a:spLocks noGrp="1"/>
          </p:cNvSpPr>
          <p:nvPr>
            <p:ph type="sldNum" sz="quarter" idx="12"/>
          </p:nvPr>
        </p:nvSpPr>
        <p:spPr/>
        <p:txBody>
          <a:bodyPr/>
          <a:lstStyle/>
          <a:p>
            <a:pPr>
              <a:defRPr/>
            </a:pPr>
            <a:fld id="{002DA7F0-5A57-44D2-AA0F-D3030B5DDD35}" type="slidenum">
              <a:rPr lang="en-US" altLang="en-US" smtClean="0"/>
              <a:pPr>
                <a:defRPr/>
              </a:pPr>
              <a:t>34</a:t>
            </a:fld>
            <a:endParaRPr lang="en-US" altLang="en-US" dirty="0"/>
          </a:p>
        </p:txBody>
      </p:sp>
    </p:spTree>
    <p:extLst>
      <p:ext uri="{BB962C8B-B14F-4D97-AF65-F5344CB8AC3E}">
        <p14:creationId xmlns:p14="http://schemas.microsoft.com/office/powerpoint/2010/main" val="314380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Minimum Wage Reminder</a:t>
            </a:r>
            <a:endParaRPr lang="en-US" dirty="0"/>
          </a:p>
        </p:txBody>
      </p:sp>
      <p:sp>
        <p:nvSpPr>
          <p:cNvPr id="3" name="Content Placeholder 2"/>
          <p:cNvSpPr>
            <a:spLocks noGrp="1"/>
          </p:cNvSpPr>
          <p:nvPr>
            <p:ph idx="1"/>
          </p:nvPr>
        </p:nvSpPr>
        <p:spPr>
          <a:xfrm>
            <a:off x="609600" y="2098675"/>
            <a:ext cx="11176000" cy="3997325"/>
          </a:xfrm>
        </p:spPr>
        <p:txBody>
          <a:bodyPr/>
          <a:lstStyle/>
          <a:p>
            <a:r>
              <a:rPr lang="en-US" dirty="0"/>
              <a:t>California’s minimum wage will increase again in January 2021:</a:t>
            </a:r>
          </a:p>
          <a:p>
            <a:pPr lvl="1"/>
            <a:r>
              <a:rPr lang="en-US" dirty="0"/>
              <a:t>For employers with 25 or fewer employees = $13/hour</a:t>
            </a:r>
          </a:p>
          <a:p>
            <a:pPr lvl="1"/>
            <a:r>
              <a:rPr lang="en-US" dirty="0"/>
              <a:t>26 or more employees = $14/hour</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35</a:t>
            </a:fld>
            <a:endParaRPr lang="en-US" altLang="en-US" dirty="0"/>
          </a:p>
        </p:txBody>
      </p:sp>
    </p:spTree>
    <p:extLst>
      <p:ext uri="{BB962C8B-B14F-4D97-AF65-F5344CB8AC3E}">
        <p14:creationId xmlns:p14="http://schemas.microsoft.com/office/powerpoint/2010/main" val="4188636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Executive Order N-51-20</a:t>
            </a:r>
          </a:p>
        </p:txBody>
      </p:sp>
      <p:sp>
        <p:nvSpPr>
          <p:cNvPr id="3" name="Content Placeholder 2"/>
          <p:cNvSpPr>
            <a:spLocks noGrp="1"/>
          </p:cNvSpPr>
          <p:nvPr>
            <p:ph idx="1"/>
          </p:nvPr>
        </p:nvSpPr>
        <p:spPr>
          <a:xfrm>
            <a:off x="609600" y="2098675"/>
            <a:ext cx="11176000" cy="3997325"/>
          </a:xfrm>
        </p:spPr>
        <p:txBody>
          <a:bodyPr/>
          <a:lstStyle/>
          <a:p>
            <a:r>
              <a:rPr lang="en-US" dirty="0"/>
              <a:t>In no event is an employer required to pay more than $511 per day or $5,110 in the aggregate</a:t>
            </a:r>
          </a:p>
          <a:p>
            <a:r>
              <a:rPr lang="en-US" dirty="0"/>
              <a:t>Employers are not entitled to SPSL if as of its effective date, their employers already provide a supplemental benefit covering the circumstances in the Order</a:t>
            </a:r>
          </a:p>
          <a:p>
            <a:r>
              <a:rPr lang="en-US" dirty="0"/>
              <a:t>Employers cannot require a worker to use other leave prior to using SPSL</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36</a:t>
            </a:fld>
            <a:endParaRPr lang="en-US" altLang="en-US" dirty="0"/>
          </a:p>
        </p:txBody>
      </p:sp>
    </p:spTree>
    <p:extLst>
      <p:ext uri="{BB962C8B-B14F-4D97-AF65-F5344CB8AC3E}">
        <p14:creationId xmlns:p14="http://schemas.microsoft.com/office/powerpoint/2010/main" val="2781194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Executive Order N-51-20: </a:t>
            </a:r>
            <a:br>
              <a:rPr lang="en-US" dirty="0"/>
            </a:br>
            <a:r>
              <a:rPr lang="en-US" dirty="0"/>
              <a:t>Additional Requirements</a:t>
            </a:r>
          </a:p>
        </p:txBody>
      </p:sp>
      <p:sp>
        <p:nvSpPr>
          <p:cNvPr id="3" name="Content Placeholder 2"/>
          <p:cNvSpPr>
            <a:spLocks noGrp="1"/>
          </p:cNvSpPr>
          <p:nvPr>
            <p:ph idx="1"/>
          </p:nvPr>
        </p:nvSpPr>
        <p:spPr>
          <a:xfrm>
            <a:off x="609600" y="2098675"/>
            <a:ext cx="11176000" cy="3997325"/>
          </a:xfrm>
        </p:spPr>
        <p:txBody>
          <a:bodyPr/>
          <a:lstStyle/>
          <a:p>
            <a:r>
              <a:rPr lang="en-US" dirty="0"/>
              <a:t>Handwashing: Order required that employees working in food facilities be permitted to wash their hands every 30 minutes and additionally as needed.</a:t>
            </a:r>
          </a:p>
          <a:p>
            <a:endParaRPr lang="en-US" dirty="0"/>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37</a:t>
            </a:fld>
            <a:endParaRPr lang="en-US" altLang="en-US" dirty="0"/>
          </a:p>
        </p:txBody>
      </p:sp>
    </p:spTree>
    <p:extLst>
      <p:ext uri="{BB962C8B-B14F-4D97-AF65-F5344CB8AC3E}">
        <p14:creationId xmlns:p14="http://schemas.microsoft.com/office/powerpoint/2010/main" val="1611359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Executive Order N-51-20: Remedies</a:t>
            </a:r>
          </a:p>
        </p:txBody>
      </p:sp>
      <p:sp>
        <p:nvSpPr>
          <p:cNvPr id="3" name="Content Placeholder 2"/>
          <p:cNvSpPr>
            <a:spLocks noGrp="1"/>
          </p:cNvSpPr>
          <p:nvPr>
            <p:ph idx="1"/>
          </p:nvPr>
        </p:nvSpPr>
        <p:spPr>
          <a:xfrm>
            <a:off x="609600" y="2098675"/>
            <a:ext cx="11176000" cy="3997325"/>
          </a:xfrm>
        </p:spPr>
        <p:txBody>
          <a:bodyPr/>
          <a:lstStyle/>
          <a:p>
            <a:r>
              <a:rPr lang="en-US" dirty="0"/>
              <a:t>Labor Commission enforces the SPSL as if the leave constitutes “paid sick days” under Labor Code sections 246(n), 246.5(b)-(c), 247, 247.5, and 248.5.</a:t>
            </a:r>
          </a:p>
          <a:p>
            <a:r>
              <a:rPr lang="en-US" dirty="0"/>
              <a:t>Food sector worker may file a complaint with the Labor Commissioner pursuant to Labor Code section 98 or 98.7.</a:t>
            </a:r>
          </a:p>
          <a:p>
            <a:r>
              <a:rPr lang="en-US" dirty="0"/>
              <a:t>Principles in Labor Code section 249 apply to the </a:t>
            </a:r>
            <a:r>
              <a:rPr lang="en-US" dirty="0" smtClean="0"/>
              <a:t>SPSL</a:t>
            </a:r>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38</a:t>
            </a:fld>
            <a:endParaRPr lang="en-US" altLang="en-US" dirty="0"/>
          </a:p>
        </p:txBody>
      </p:sp>
    </p:spTree>
    <p:extLst>
      <p:ext uri="{BB962C8B-B14F-4D97-AF65-F5344CB8AC3E}">
        <p14:creationId xmlns:p14="http://schemas.microsoft.com/office/powerpoint/2010/main" val="560457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a:noFill/>
        </p:spPr>
        <p:txBody>
          <a:bodyPr/>
          <a:lstStyle/>
          <a:p>
            <a:r>
              <a:rPr lang="en-US" dirty="0"/>
              <a:t>AB 1867: Food Worker’s Safety &amp; Leave</a:t>
            </a:r>
          </a:p>
        </p:txBody>
      </p:sp>
      <p:sp>
        <p:nvSpPr>
          <p:cNvPr id="3" name="Content Placeholder 2"/>
          <p:cNvSpPr>
            <a:spLocks noGrp="1"/>
          </p:cNvSpPr>
          <p:nvPr>
            <p:ph idx="1"/>
          </p:nvPr>
        </p:nvSpPr>
        <p:spPr>
          <a:xfrm>
            <a:off x="609600" y="2098675"/>
            <a:ext cx="11176000" cy="3997325"/>
          </a:xfrm>
        </p:spPr>
        <p:txBody>
          <a:bodyPr/>
          <a:lstStyle/>
          <a:p>
            <a:r>
              <a:rPr lang="en-US" dirty="0"/>
              <a:t>Budget trailer bill  = went into effect immediately when signed (September 9, 2020)</a:t>
            </a:r>
          </a:p>
          <a:p>
            <a:r>
              <a:rPr lang="en-US" dirty="0"/>
              <a:t>New provisions took effect no later than 10 days after enactment = covered employers should have begun paying this new leave no later than September 19, 2020.</a:t>
            </a:r>
          </a:p>
          <a:p>
            <a:r>
              <a:rPr lang="en-US" dirty="0"/>
              <a:t>Consists of 3 new laws combined into one:</a:t>
            </a:r>
          </a:p>
          <a:p>
            <a:pPr lvl="1"/>
            <a:r>
              <a:rPr lang="en-US" dirty="0"/>
              <a:t>Supplemental Sick Leave Requirements</a:t>
            </a:r>
          </a:p>
          <a:p>
            <a:pPr lvl="1"/>
            <a:r>
              <a:rPr lang="en-US" dirty="0"/>
              <a:t>Pilot Program for Small Employers</a:t>
            </a:r>
          </a:p>
          <a:p>
            <a:pPr lvl="1"/>
            <a:r>
              <a:rPr lang="en-US" dirty="0"/>
              <a:t>Mandated hand-washing requirements for food workers</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39</a:t>
            </a:fld>
            <a:endParaRPr lang="en-US" altLang="en-US" dirty="0"/>
          </a:p>
        </p:txBody>
      </p:sp>
    </p:spTree>
    <p:extLst>
      <p:ext uri="{BB962C8B-B14F-4D97-AF65-F5344CB8AC3E}">
        <p14:creationId xmlns:p14="http://schemas.microsoft.com/office/powerpoint/2010/main" val="130280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Cecilia Martin, Senior Counsel</a:t>
            </a:r>
          </a:p>
        </p:txBody>
      </p:sp>
      <p:sp>
        <p:nvSpPr>
          <p:cNvPr id="8" name="Content Placeholder 7"/>
          <p:cNvSpPr>
            <a:spLocks noGrp="1"/>
          </p:cNvSpPr>
          <p:nvPr>
            <p:ph sz="half" idx="1"/>
          </p:nvPr>
        </p:nvSpPr>
        <p:spPr>
          <a:xfrm>
            <a:off x="609600" y="1828800"/>
            <a:ext cx="8356270" cy="4953000"/>
          </a:xfrm>
        </p:spPr>
        <p:txBody>
          <a:bodyPr/>
          <a:lstStyle/>
          <a:p>
            <a:pPr marL="0" indent="0">
              <a:buFont typeface="Wingdings" panose="05000000000000000000" pitchFamily="2" charset="2"/>
              <a:buNone/>
              <a:defRPr/>
            </a:pPr>
            <a:r>
              <a:rPr lang="en-US" sz="2000" dirty="0"/>
              <a:t>Cecilia represents public and private sector entities in all employment matters including wage and hour actions, workplace audits and investigations, and discrimination and harassment claims. </a:t>
            </a:r>
          </a:p>
          <a:p>
            <a:pPr marL="0" indent="0">
              <a:buFont typeface="Wingdings" panose="05000000000000000000" pitchFamily="2" charset="2"/>
              <a:buNone/>
              <a:defRPr/>
            </a:pPr>
            <a:endParaRPr lang="en-US" sz="2000" dirty="0"/>
          </a:p>
          <a:p>
            <a:pPr marL="0" indent="0">
              <a:buNone/>
              <a:defRPr/>
            </a:pPr>
            <a:r>
              <a:rPr lang="en-US" sz="2000" dirty="0"/>
              <a:t>She enjoys provides advice and counsel to employers and management on laws affecting payroll and personnel decisions, and various issues such as discipline and termination, leave requirements, arbitration agreements, and employee handbooks.</a:t>
            </a:r>
          </a:p>
          <a:p>
            <a:pPr marL="0" indent="0">
              <a:buNone/>
              <a:defRPr/>
            </a:pPr>
            <a:endParaRPr lang="en-US" sz="2000" dirty="0"/>
          </a:p>
          <a:p>
            <a:pPr marL="0" indent="0">
              <a:buNone/>
              <a:defRPr/>
            </a:pPr>
            <a:r>
              <a:rPr lang="en-US" sz="2000" dirty="0"/>
              <a:t>Cecilia also assists employers in developing policies and practices that comply with state and/or federal law and offers training on wage and hour compliance, medical leaves, accommodations, and prevention of discrimination and harassment in the workplace.</a:t>
            </a:r>
          </a:p>
        </p:txBody>
      </p:sp>
      <p:pic>
        <p:nvPicPr>
          <p:cNvPr id="6042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6550" y="1905000"/>
            <a:ext cx="25590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435434E-BC42-4273-9326-9DBCCC5E4350}" type="slidenum">
              <a:rPr lang="en-US" altLang="en-US" smtClean="0"/>
              <a:pPr>
                <a:defRPr/>
              </a:pPr>
              <a:t>4</a:t>
            </a:fld>
            <a:endParaRPr lang="en-US" altLang="en-US" dirty="0"/>
          </a:p>
        </p:txBody>
      </p:sp>
      <p:sp>
        <p:nvSpPr>
          <p:cNvPr id="5" name="Rectangle 4">
            <a:extLst>
              <a:ext uri="{FF2B5EF4-FFF2-40B4-BE49-F238E27FC236}">
                <a16:creationId xmlns:a16="http://schemas.microsoft.com/office/drawing/2014/main" id="{B50EE01D-9E03-0341-8DB9-48E9173B22C2}"/>
              </a:ext>
            </a:extLst>
          </p:cNvPr>
          <p:cNvSpPr/>
          <p:nvPr/>
        </p:nvSpPr>
        <p:spPr>
          <a:xfrm>
            <a:off x="9286875" y="5266535"/>
            <a:ext cx="2438400" cy="707886"/>
          </a:xfrm>
          <a:prstGeom prst="rect">
            <a:avLst/>
          </a:prstGeom>
        </p:spPr>
        <p:txBody>
          <a:bodyPr wrap="square">
            <a:spAutoFit/>
          </a:bodyPr>
          <a:lstStyle/>
          <a:p>
            <a:pPr algn="ctr"/>
            <a:r>
              <a:rPr lang="en-US" altLang="en-US" sz="2000" i="1" dirty="0">
                <a:latin typeface="Arial" panose="020B0604020202020204" pitchFamily="34" charset="0"/>
                <a:cs typeface="Arial" panose="020B0604020202020204" pitchFamily="34" charset="0"/>
              </a:rPr>
              <a:t>916-321-4596</a:t>
            </a:r>
          </a:p>
          <a:p>
            <a:pPr algn="ctr"/>
            <a:r>
              <a:rPr lang="en-US" altLang="en-US" sz="2000" i="1" dirty="0" err="1">
                <a:latin typeface="Arial" panose="020B0604020202020204" pitchFamily="34" charset="0"/>
                <a:cs typeface="Arial" panose="020B0604020202020204" pitchFamily="34" charset="0"/>
              </a:rPr>
              <a:t>cmartin@kmtg.com</a:t>
            </a:r>
            <a:endParaRPr lang="en-US"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526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Supplemental Paid Sick Leave</a:t>
            </a:r>
          </a:p>
        </p:txBody>
      </p:sp>
      <p:sp>
        <p:nvSpPr>
          <p:cNvPr id="3" name="Content Placeholder 2"/>
          <p:cNvSpPr>
            <a:spLocks noGrp="1"/>
          </p:cNvSpPr>
          <p:nvPr>
            <p:ph idx="1"/>
          </p:nvPr>
        </p:nvSpPr>
        <p:spPr>
          <a:xfrm>
            <a:off x="609600" y="2098675"/>
            <a:ext cx="11176000" cy="3997325"/>
          </a:xfrm>
        </p:spPr>
        <p:txBody>
          <a:bodyPr/>
          <a:lstStyle/>
          <a:p>
            <a:r>
              <a:rPr lang="en-US" dirty="0"/>
              <a:t>Applies to “hiring entities” with 500 or more employees in the United States </a:t>
            </a:r>
          </a:p>
          <a:p>
            <a:r>
              <a:rPr lang="en-US" dirty="0"/>
              <a:t>Includes public and private health care provider employees and first responders whose employers elected to exclude from emergency paid sick leave under Families First Coronavirus Response Act (FFCRA)</a:t>
            </a:r>
          </a:p>
          <a:p>
            <a:r>
              <a:rPr lang="en-US" dirty="0"/>
              <a:t>Passed to provide paid sick leave to employees not covered in FFCRA</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40</a:t>
            </a:fld>
            <a:endParaRPr lang="en-US" altLang="en-US" dirty="0"/>
          </a:p>
        </p:txBody>
      </p:sp>
    </p:spTree>
    <p:extLst>
      <p:ext uri="{BB962C8B-B14F-4D97-AF65-F5344CB8AC3E}">
        <p14:creationId xmlns:p14="http://schemas.microsoft.com/office/powerpoint/2010/main" val="3118898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Entitlement	</a:t>
            </a:r>
          </a:p>
        </p:txBody>
      </p:sp>
      <p:sp>
        <p:nvSpPr>
          <p:cNvPr id="3" name="Content Placeholder 2"/>
          <p:cNvSpPr>
            <a:spLocks noGrp="1"/>
          </p:cNvSpPr>
          <p:nvPr>
            <p:ph idx="1"/>
          </p:nvPr>
        </p:nvSpPr>
        <p:spPr>
          <a:xfrm>
            <a:off x="609600" y="2098675"/>
            <a:ext cx="11176000" cy="3997325"/>
          </a:xfrm>
        </p:spPr>
        <p:txBody>
          <a:bodyPr/>
          <a:lstStyle/>
          <a:p>
            <a:r>
              <a:rPr lang="en-US" dirty="0"/>
              <a:t>Employees who are required to leave home to perform work if unable to work due to the following:</a:t>
            </a:r>
          </a:p>
          <a:p>
            <a:pPr lvl="1"/>
            <a:r>
              <a:rPr lang="en-US" dirty="0"/>
              <a:t>Employee is subject to a federal, state, or local quarantine or isolation order related to COVID-19;</a:t>
            </a:r>
          </a:p>
          <a:p>
            <a:pPr lvl="1"/>
            <a:r>
              <a:rPr lang="en-US" dirty="0"/>
              <a:t>Employee has been advised by a health care provider to self-quarantine or self-isolate due to COVID-19 concerns; or</a:t>
            </a:r>
          </a:p>
          <a:p>
            <a:pPr lvl="1"/>
            <a:r>
              <a:rPr lang="en-US" dirty="0"/>
              <a:t>Employee is prohibited from working by the employer due to health concerns related to potential transmission of COVID-19</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41</a:t>
            </a:fld>
            <a:endParaRPr lang="en-US" altLang="en-US" dirty="0"/>
          </a:p>
        </p:txBody>
      </p:sp>
    </p:spTree>
    <p:extLst>
      <p:ext uri="{BB962C8B-B14F-4D97-AF65-F5344CB8AC3E}">
        <p14:creationId xmlns:p14="http://schemas.microsoft.com/office/powerpoint/2010/main" val="1576481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Entitlement</a:t>
            </a:r>
          </a:p>
        </p:txBody>
      </p:sp>
      <p:sp>
        <p:nvSpPr>
          <p:cNvPr id="3" name="Content Placeholder 2"/>
          <p:cNvSpPr>
            <a:spLocks noGrp="1"/>
          </p:cNvSpPr>
          <p:nvPr>
            <p:ph idx="1"/>
          </p:nvPr>
        </p:nvSpPr>
        <p:spPr>
          <a:xfrm>
            <a:off x="609600" y="2098675"/>
            <a:ext cx="11176000" cy="3997325"/>
          </a:xfrm>
        </p:spPr>
        <p:txBody>
          <a:bodyPr/>
          <a:lstStyle/>
          <a:p>
            <a:r>
              <a:rPr lang="en-US" dirty="0"/>
              <a:t>Total number of SPSL hours depends on employee’s regular work schedule</a:t>
            </a:r>
          </a:p>
          <a:p>
            <a:pPr lvl="1"/>
            <a:r>
              <a:rPr lang="en-US" b="1" dirty="0"/>
              <a:t>Full Time Employee</a:t>
            </a:r>
            <a:r>
              <a:rPr lang="en-US" dirty="0"/>
              <a:t>: 80 hours if the employer considers the employee “full time” or the employee worked or was scheduled to work average of 40 hours per week in the two weeks preceding date of leave.</a:t>
            </a:r>
          </a:p>
          <a:p>
            <a:pPr lvl="1"/>
            <a:r>
              <a:rPr lang="en-US" b="1" dirty="0"/>
              <a:t>Part Time Fixed Schedule</a:t>
            </a:r>
            <a:r>
              <a:rPr lang="en-US" dirty="0"/>
              <a:t>: Not considered full time and work normal/weekly schedules will receive SPSL in amount equal to the total number of hours normally scheduled to work over two weeks.</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42</a:t>
            </a:fld>
            <a:endParaRPr lang="en-US" altLang="en-US" dirty="0"/>
          </a:p>
        </p:txBody>
      </p:sp>
    </p:spTree>
    <p:extLst>
      <p:ext uri="{BB962C8B-B14F-4D97-AF65-F5344CB8AC3E}">
        <p14:creationId xmlns:p14="http://schemas.microsoft.com/office/powerpoint/2010/main" val="1241354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a:t>
            </a:r>
            <a:r>
              <a:rPr lang="en-US" dirty="0" smtClean="0"/>
              <a:t>Entitlement</a:t>
            </a:r>
            <a:endParaRPr lang="en-US" dirty="0"/>
          </a:p>
        </p:txBody>
      </p:sp>
      <p:sp>
        <p:nvSpPr>
          <p:cNvPr id="3" name="Content Placeholder 2"/>
          <p:cNvSpPr>
            <a:spLocks noGrp="1"/>
          </p:cNvSpPr>
          <p:nvPr>
            <p:ph idx="1"/>
          </p:nvPr>
        </p:nvSpPr>
        <p:spPr>
          <a:xfrm>
            <a:off x="609600" y="2098675"/>
            <a:ext cx="11176000" cy="3997325"/>
          </a:xfrm>
        </p:spPr>
        <p:txBody>
          <a:bodyPr/>
          <a:lstStyle/>
          <a:p>
            <a:pPr lvl="1"/>
            <a:r>
              <a:rPr lang="en-US" b="1" dirty="0"/>
              <a:t>Part Time Varied Schedule</a:t>
            </a:r>
            <a:r>
              <a:rPr lang="en-US" dirty="0"/>
              <a:t>: Irregular or variable number of hours receive 14 times the average number of hours worked each day in the 6 months preceding date of leave.  If worked less than 6 months, total length of employment used.  If employed for less than 14 days, total number of hours worked used.</a:t>
            </a:r>
          </a:p>
          <a:p>
            <a:pPr lvl="1"/>
            <a:r>
              <a:rPr lang="en-US" b="1" dirty="0"/>
              <a:t>Active Firefighters</a:t>
            </a:r>
            <a:r>
              <a:rPr lang="en-US" dirty="0"/>
              <a:t>: Active firefighters scheduled to work more than 80 hours in the 2 weeks preceding date of leave are entitled to SPSL equal to total number of hours scheduled to work in the two preceding weeks.</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43</a:t>
            </a:fld>
            <a:endParaRPr lang="en-US" altLang="en-US" dirty="0"/>
          </a:p>
        </p:txBody>
      </p:sp>
    </p:spTree>
    <p:extLst>
      <p:ext uri="{BB962C8B-B14F-4D97-AF65-F5344CB8AC3E}">
        <p14:creationId xmlns:p14="http://schemas.microsoft.com/office/powerpoint/2010/main" val="167174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a:t>
            </a:r>
            <a:r>
              <a:rPr lang="en-US" dirty="0" smtClean="0"/>
              <a:t>Entitlement</a:t>
            </a:r>
            <a:endParaRPr lang="en-US" dirty="0"/>
          </a:p>
        </p:txBody>
      </p:sp>
      <p:sp>
        <p:nvSpPr>
          <p:cNvPr id="3" name="Content Placeholder 2"/>
          <p:cNvSpPr>
            <a:spLocks noGrp="1"/>
          </p:cNvSpPr>
          <p:nvPr>
            <p:ph idx="1"/>
          </p:nvPr>
        </p:nvSpPr>
        <p:spPr>
          <a:xfrm>
            <a:off x="609600" y="2098675"/>
            <a:ext cx="11176000" cy="3997325"/>
          </a:xfrm>
        </p:spPr>
        <p:txBody>
          <a:bodyPr/>
          <a:lstStyle/>
          <a:p>
            <a:r>
              <a:rPr lang="en-US" dirty="0"/>
              <a:t>Rate of Pay Received:  Paid at an hourly rate equal to the highest of the following:</a:t>
            </a:r>
          </a:p>
          <a:p>
            <a:pPr lvl="1"/>
            <a:r>
              <a:rPr lang="en-US" dirty="0"/>
              <a:t>Employee’s regular rate of pay for the last pay period;</a:t>
            </a:r>
          </a:p>
          <a:p>
            <a:pPr lvl="1"/>
            <a:r>
              <a:rPr lang="en-US" dirty="0"/>
              <a:t>State minimum wage; or</a:t>
            </a:r>
          </a:p>
          <a:p>
            <a:pPr lvl="1"/>
            <a:r>
              <a:rPr lang="en-US" dirty="0"/>
              <a:t>Local minimum wage</a:t>
            </a:r>
          </a:p>
          <a:p>
            <a:r>
              <a:rPr lang="en-US" dirty="0"/>
              <a:t>Caps the total amount at $511 per day and $5,110 in the aggregate (like FFRCA).</a:t>
            </a:r>
          </a:p>
          <a:p>
            <a:r>
              <a:rPr lang="en-US" dirty="0"/>
              <a:t>Payment made no later than payday for the next payroll after leave was taken.</a:t>
            </a:r>
          </a:p>
          <a:p>
            <a:pPr lvl="1"/>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44</a:t>
            </a:fld>
            <a:endParaRPr lang="en-US" altLang="en-US" dirty="0"/>
          </a:p>
        </p:txBody>
      </p:sp>
    </p:spTree>
    <p:extLst>
      <p:ext uri="{BB962C8B-B14F-4D97-AF65-F5344CB8AC3E}">
        <p14:creationId xmlns:p14="http://schemas.microsoft.com/office/powerpoint/2010/main" val="1391771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Additional Provisions		</a:t>
            </a:r>
          </a:p>
        </p:txBody>
      </p:sp>
      <p:sp>
        <p:nvSpPr>
          <p:cNvPr id="3" name="Content Placeholder 2"/>
          <p:cNvSpPr>
            <a:spLocks noGrp="1"/>
          </p:cNvSpPr>
          <p:nvPr>
            <p:ph idx="1"/>
          </p:nvPr>
        </p:nvSpPr>
        <p:spPr>
          <a:xfrm>
            <a:off x="609599" y="2098675"/>
            <a:ext cx="11443855" cy="3997325"/>
          </a:xfrm>
        </p:spPr>
        <p:txBody>
          <a:bodyPr/>
          <a:lstStyle/>
          <a:p>
            <a:r>
              <a:rPr lang="en-US" dirty="0"/>
              <a:t>SPSL must be made available for immediate use upon oral or written request.</a:t>
            </a:r>
          </a:p>
          <a:p>
            <a:r>
              <a:rPr lang="en-US" dirty="0"/>
              <a:t>Employee dictates how many hours to use up to total entitlement.</a:t>
            </a:r>
          </a:p>
          <a:p>
            <a:r>
              <a:rPr lang="en-US" dirty="0"/>
              <a:t>Requirements expire on December 31, 2020 or upon expiration of any federal extension of the Emergency Paid Sick Leave Act established by the FFCRA, whichever is later.</a:t>
            </a:r>
          </a:p>
          <a:p>
            <a:endParaRPr lang="en-US" dirty="0"/>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45</a:t>
            </a:fld>
            <a:endParaRPr lang="en-US" altLang="en-US" dirty="0"/>
          </a:p>
        </p:txBody>
      </p:sp>
    </p:spTree>
    <p:extLst>
      <p:ext uri="{BB962C8B-B14F-4D97-AF65-F5344CB8AC3E}">
        <p14:creationId xmlns:p14="http://schemas.microsoft.com/office/powerpoint/2010/main" val="1461777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Additional Provisions		</a:t>
            </a:r>
          </a:p>
        </p:txBody>
      </p:sp>
      <p:sp>
        <p:nvSpPr>
          <p:cNvPr id="3" name="Content Placeholder 2"/>
          <p:cNvSpPr>
            <a:spLocks noGrp="1"/>
          </p:cNvSpPr>
          <p:nvPr>
            <p:ph idx="1"/>
          </p:nvPr>
        </p:nvSpPr>
        <p:spPr>
          <a:xfrm>
            <a:off x="609599" y="2098675"/>
            <a:ext cx="11443855" cy="3997325"/>
          </a:xfrm>
        </p:spPr>
        <p:txBody>
          <a:bodyPr/>
          <a:lstStyle/>
          <a:p>
            <a:r>
              <a:rPr lang="en-US" dirty="0"/>
              <a:t>Employers who have already provided supplemental paid leave for the reasons covered in AB 1867 may count those hours towards the required amount.</a:t>
            </a:r>
          </a:p>
          <a:p>
            <a:pPr lvl="1"/>
            <a:r>
              <a:rPr lang="en-US" dirty="0"/>
              <a:t>Compensation provided must have been greater than, or equal to, the amount they would have received under AB 1867</a:t>
            </a:r>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46</a:t>
            </a:fld>
            <a:endParaRPr lang="en-US" altLang="en-US" dirty="0"/>
          </a:p>
        </p:txBody>
      </p:sp>
    </p:spTree>
    <p:extLst>
      <p:ext uri="{BB962C8B-B14F-4D97-AF65-F5344CB8AC3E}">
        <p14:creationId xmlns:p14="http://schemas.microsoft.com/office/powerpoint/2010/main" val="4196775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Additional Provisions</a:t>
            </a:r>
          </a:p>
        </p:txBody>
      </p:sp>
      <p:sp>
        <p:nvSpPr>
          <p:cNvPr id="3" name="Content Placeholder 2"/>
          <p:cNvSpPr>
            <a:spLocks noGrp="1"/>
          </p:cNvSpPr>
          <p:nvPr>
            <p:ph idx="1"/>
          </p:nvPr>
        </p:nvSpPr>
        <p:spPr>
          <a:xfrm>
            <a:off x="609600" y="2098675"/>
            <a:ext cx="11176000" cy="3997325"/>
          </a:xfrm>
        </p:spPr>
        <p:txBody>
          <a:bodyPr/>
          <a:lstStyle/>
          <a:p>
            <a:r>
              <a:rPr lang="en-US" dirty="0"/>
              <a:t>AB 1867 incorporates existing law into its notice, enforcement, and remedial provisions.</a:t>
            </a:r>
          </a:p>
          <a:p>
            <a:r>
              <a:rPr lang="en-US" dirty="0"/>
              <a:t>Employers should adopt notice practices consistent with California’s Healthy Workplaces, Healthy Families Act of 2014 (HWHFA) </a:t>
            </a:r>
          </a:p>
          <a:p>
            <a:pPr lvl="1"/>
            <a:r>
              <a:rPr lang="en-US" dirty="0"/>
              <a:t>Includes displaying posted notice of information relating to paid sick days</a:t>
            </a:r>
          </a:p>
          <a:p>
            <a:r>
              <a:rPr lang="en-US" dirty="0"/>
              <a:t>“Hiring Entity” employers (but not employers of Food Sector Workers under EO N-51-20) must include SPSL balances on employees’ pay stubs.</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47</a:t>
            </a:fld>
            <a:endParaRPr lang="en-US" altLang="en-US" dirty="0"/>
          </a:p>
        </p:txBody>
      </p:sp>
    </p:spTree>
    <p:extLst>
      <p:ext uri="{BB962C8B-B14F-4D97-AF65-F5344CB8AC3E}">
        <p14:creationId xmlns:p14="http://schemas.microsoft.com/office/powerpoint/2010/main" val="3458372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Penalties</a:t>
            </a:r>
          </a:p>
        </p:txBody>
      </p:sp>
      <p:sp>
        <p:nvSpPr>
          <p:cNvPr id="3" name="Content Placeholder 2"/>
          <p:cNvSpPr>
            <a:spLocks noGrp="1"/>
          </p:cNvSpPr>
          <p:nvPr>
            <p:ph idx="1"/>
          </p:nvPr>
        </p:nvSpPr>
        <p:spPr>
          <a:xfrm>
            <a:off x="609600" y="2098675"/>
            <a:ext cx="11176000" cy="3997325"/>
          </a:xfrm>
        </p:spPr>
        <p:txBody>
          <a:bodyPr/>
          <a:lstStyle/>
          <a:p>
            <a:r>
              <a:rPr lang="en-US" dirty="0"/>
              <a:t>Civil penalties for violations</a:t>
            </a:r>
          </a:p>
          <a:p>
            <a:r>
              <a:rPr lang="en-US" dirty="0"/>
              <a:t>If paid sick days were unlawfully withheld, dollar amount measured by withheld days multiplied by 3 or $250, whichever is greater </a:t>
            </a:r>
          </a:p>
          <a:p>
            <a:pPr lvl="1"/>
            <a:r>
              <a:rPr lang="en-US" dirty="0"/>
              <a:t>May not exceed aggregate civil penalty of $4,000</a:t>
            </a:r>
          </a:p>
          <a:p>
            <a:r>
              <a:rPr lang="en-US" dirty="0"/>
              <a:t>If violation results in other harm (discharge), penalty includes $50 for each day or portion thereof that violation continued</a:t>
            </a:r>
          </a:p>
          <a:p>
            <a:pPr lvl="1"/>
            <a:r>
              <a:rPr lang="en-US" dirty="0"/>
              <a:t>Not to exceed $4,000</a:t>
            </a:r>
          </a:p>
          <a:p>
            <a:r>
              <a:rPr lang="en-US" dirty="0"/>
              <a:t>Labor Commissioner may bring a civil action against employer on behalf of employee</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48</a:t>
            </a:fld>
            <a:endParaRPr lang="en-US" altLang="en-US" dirty="0"/>
          </a:p>
        </p:txBody>
      </p:sp>
    </p:spTree>
    <p:extLst>
      <p:ext uri="{BB962C8B-B14F-4D97-AF65-F5344CB8AC3E}">
        <p14:creationId xmlns:p14="http://schemas.microsoft.com/office/powerpoint/2010/main" val="3869883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1867: Pilot Program and Handwashing Requirement</a:t>
            </a:r>
          </a:p>
        </p:txBody>
      </p:sp>
      <p:sp>
        <p:nvSpPr>
          <p:cNvPr id="3" name="Content Placeholder 2"/>
          <p:cNvSpPr>
            <a:spLocks noGrp="1"/>
          </p:cNvSpPr>
          <p:nvPr>
            <p:ph idx="1"/>
          </p:nvPr>
        </p:nvSpPr>
        <p:spPr>
          <a:xfrm>
            <a:off x="609600" y="2098675"/>
            <a:ext cx="11176000" cy="3997325"/>
          </a:xfrm>
        </p:spPr>
        <p:txBody>
          <a:bodyPr/>
          <a:lstStyle/>
          <a:p>
            <a:r>
              <a:rPr lang="en-US" dirty="0"/>
              <a:t>Mediation Pilot Program for Small Employers:  </a:t>
            </a:r>
          </a:p>
          <a:p>
            <a:pPr lvl="1"/>
            <a:r>
              <a:rPr lang="en-US" dirty="0"/>
              <a:t>AB 1867 includes program for employers with 5-19 employees designed to assist in resolution of claims relating to non-compliance with expanded family and medical leave.</a:t>
            </a:r>
          </a:p>
          <a:p>
            <a:pPr lvl="2"/>
            <a:r>
              <a:rPr lang="en-US" dirty="0"/>
              <a:t>Only becomes operative of SB 1383 enacted and takes effect on or before 1/1/2021</a:t>
            </a:r>
          </a:p>
          <a:p>
            <a:pPr lvl="1"/>
            <a:r>
              <a:rPr lang="en-US" dirty="0"/>
              <a:t>Mandatory Handwashing Requirements for “Food Sector Workers”: Must be allowed to wash hands every 30 minutes.</a:t>
            </a:r>
          </a:p>
          <a:p>
            <a:pPr lvl="2"/>
            <a:r>
              <a:rPr lang="en-US" dirty="0"/>
              <a:t>Codified as a new provision to California Health and Safety Code Section 113963</a:t>
            </a:r>
          </a:p>
        </p:txBody>
      </p:sp>
      <p:sp>
        <p:nvSpPr>
          <p:cNvPr id="5" name="Slide Number Placeholder 4"/>
          <p:cNvSpPr>
            <a:spLocks noGrp="1"/>
          </p:cNvSpPr>
          <p:nvPr>
            <p:ph type="sldNum" sz="quarter" idx="12"/>
          </p:nvPr>
        </p:nvSpPr>
        <p:spPr>
          <a:xfrm>
            <a:off x="8534400" y="6400800"/>
            <a:ext cx="2438400" cy="457200"/>
          </a:xfrm>
        </p:spPr>
        <p:txBody>
          <a:bodyPr/>
          <a:lstStyle/>
          <a:p>
            <a:fld id="{002DA7F0-5A57-44D2-AA0F-D3030B5DDD35}" type="slidenum">
              <a:rPr lang="en-US" altLang="en-US" smtClean="0"/>
              <a:pPr/>
              <a:t>49</a:t>
            </a:fld>
            <a:endParaRPr lang="en-US" altLang="en-US" dirty="0"/>
          </a:p>
        </p:txBody>
      </p:sp>
    </p:spTree>
    <p:extLst>
      <p:ext uri="{BB962C8B-B14F-4D97-AF65-F5344CB8AC3E}">
        <p14:creationId xmlns:p14="http://schemas.microsoft.com/office/powerpoint/2010/main" val="349675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Jonathan Hsieh, Senior Counsel</a:t>
            </a:r>
          </a:p>
        </p:txBody>
      </p:sp>
      <p:sp>
        <p:nvSpPr>
          <p:cNvPr id="8" name="Content Placeholder 7"/>
          <p:cNvSpPr>
            <a:spLocks noGrp="1"/>
          </p:cNvSpPr>
          <p:nvPr>
            <p:ph sz="half" idx="1"/>
          </p:nvPr>
        </p:nvSpPr>
        <p:spPr>
          <a:xfrm>
            <a:off x="609600" y="1828800"/>
            <a:ext cx="8356270" cy="4953000"/>
          </a:xfrm>
        </p:spPr>
        <p:txBody>
          <a:bodyPr/>
          <a:lstStyle/>
          <a:p>
            <a:pPr marL="0" indent="0">
              <a:buNone/>
            </a:pPr>
            <a:r>
              <a:rPr lang="en-US" sz="2000" dirty="0"/>
              <a:t>Jonathan represents employers in all employment matters, including wage and hour actions, workplace investigations, workplace discrimination and harassment litigation, and related claims. He counsels clients on wage and hour compliance, discipline and termination, arbitration agreements, sick leave, employee handbooks, and laws affecting payroll and personnel decisions.</a:t>
            </a:r>
          </a:p>
          <a:p>
            <a:pPr marL="0" indent="0">
              <a:buNone/>
            </a:pPr>
            <a:endParaRPr lang="en-US" sz="2000" dirty="0"/>
          </a:p>
          <a:p>
            <a:pPr marL="0" indent="0">
              <a:buNone/>
            </a:pPr>
            <a:r>
              <a:rPr lang="en-US" sz="2000" dirty="0"/>
              <a:t>Jonathan also has experience representing owners, contractors, and subcontractors in construction defect claims and in catastrophic construction site accidents. He has represented individual whistleblowers bringing claims under the False Claims Act for fraud and violations of the Anti-Kickback Statute and the Stark Act.</a:t>
            </a:r>
          </a:p>
        </p:txBody>
      </p:sp>
      <p:pic>
        <p:nvPicPr>
          <p:cNvPr id="60421" name="Picture 8"/>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9226550" y="1905794"/>
            <a:ext cx="255905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435434E-BC42-4273-9326-9DBCCC5E4350}" type="slidenum">
              <a:rPr lang="en-US" altLang="en-US" smtClean="0"/>
              <a:pPr>
                <a:defRPr/>
              </a:pPr>
              <a:t>5</a:t>
            </a:fld>
            <a:endParaRPr lang="en-US" altLang="en-US" dirty="0"/>
          </a:p>
        </p:txBody>
      </p:sp>
      <p:sp>
        <p:nvSpPr>
          <p:cNvPr id="5" name="Rectangle 4">
            <a:extLst>
              <a:ext uri="{FF2B5EF4-FFF2-40B4-BE49-F238E27FC236}">
                <a16:creationId xmlns:a16="http://schemas.microsoft.com/office/drawing/2014/main" id="{B50EE01D-9E03-0341-8DB9-48E9173B22C2}"/>
              </a:ext>
            </a:extLst>
          </p:cNvPr>
          <p:cNvSpPr/>
          <p:nvPr/>
        </p:nvSpPr>
        <p:spPr>
          <a:xfrm>
            <a:off x="9286875" y="5302160"/>
            <a:ext cx="2438400" cy="707886"/>
          </a:xfrm>
          <a:prstGeom prst="rect">
            <a:avLst/>
          </a:prstGeom>
        </p:spPr>
        <p:txBody>
          <a:bodyPr wrap="square">
            <a:spAutoFit/>
          </a:bodyPr>
          <a:lstStyle/>
          <a:p>
            <a:pPr algn="ctr"/>
            <a:r>
              <a:rPr lang="en-US" altLang="en-US" sz="2000" i="1" dirty="0">
                <a:latin typeface="Arial" panose="020B0604020202020204" pitchFamily="34" charset="0"/>
                <a:cs typeface="Arial" panose="020B0604020202020204" pitchFamily="34" charset="0"/>
              </a:rPr>
              <a:t>916-321-4228</a:t>
            </a:r>
          </a:p>
          <a:p>
            <a:pPr algn="ctr"/>
            <a:r>
              <a:rPr lang="en-US" altLang="en-US" sz="2000" i="1" dirty="0" err="1">
                <a:latin typeface="Arial" panose="020B0604020202020204" pitchFamily="34" charset="0"/>
                <a:cs typeface="Arial" panose="020B0604020202020204" pitchFamily="34" charset="0"/>
              </a:rPr>
              <a:t>jhsieh@kmtg.com</a:t>
            </a:r>
            <a:endParaRPr lang="en-US"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498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a:t>AB 2017: Designation of Leave as “Kin Care” at The Sole Discretion of Employee </a:t>
            </a:r>
            <a:endParaRPr lang="en-US" dirty="0"/>
          </a:p>
        </p:txBody>
      </p:sp>
      <p:sp>
        <p:nvSpPr>
          <p:cNvPr id="3" name="Subtitle 2"/>
          <p:cNvSpPr>
            <a:spLocks noGrp="1"/>
          </p:cNvSpPr>
          <p:nvPr>
            <p:ph idx="1"/>
          </p:nvPr>
        </p:nvSpPr>
        <p:spPr>
          <a:xfrm>
            <a:off x="609600" y="2098675"/>
            <a:ext cx="11176000" cy="3997325"/>
          </a:xfrm>
        </p:spPr>
        <p:txBody>
          <a:bodyPr>
            <a:normAutofit fontScale="92500" lnSpcReduction="10000"/>
          </a:bodyPr>
          <a:lstStyle/>
          <a:p>
            <a:r>
              <a:rPr lang="en-US" dirty="0" smtClean="0"/>
              <a:t>Labor Code section 233 provides employees protection for using one-half of their annual sick leave accrual in a calendar year for the following reasons: </a:t>
            </a:r>
          </a:p>
          <a:p>
            <a:pPr lvl="1"/>
            <a:r>
              <a:rPr lang="en-US" dirty="0" smtClean="0"/>
              <a:t>Diagnosis</a:t>
            </a:r>
            <a:r>
              <a:rPr lang="en-US" dirty="0"/>
              <a:t>, care, or treatment of an existing health condition of, or preventative care for, an </a:t>
            </a:r>
            <a:r>
              <a:rPr lang="en-US" dirty="0" smtClean="0"/>
              <a:t>employee; or</a:t>
            </a:r>
          </a:p>
          <a:p>
            <a:pPr lvl="1"/>
            <a:r>
              <a:rPr lang="en-US" dirty="0"/>
              <a:t>Diagnosis, care, or treatment of an existing health condition of, or preventative care for, an </a:t>
            </a:r>
            <a:r>
              <a:rPr lang="en-US" dirty="0" smtClean="0"/>
              <a:t>employee’s family member; or</a:t>
            </a:r>
          </a:p>
          <a:p>
            <a:pPr lvl="1"/>
            <a:r>
              <a:rPr lang="en-US" dirty="0" smtClean="0"/>
              <a:t>Purposes related to domestic </a:t>
            </a:r>
            <a:r>
              <a:rPr lang="en-US" dirty="0"/>
              <a:t>violence, sexual assault, or stalking.  Labor Code § 233 &amp; § 246.5</a:t>
            </a:r>
          </a:p>
          <a:p>
            <a:r>
              <a:rPr lang="en-US" dirty="0" smtClean="0"/>
              <a:t>This new law provides employees sole discretion to designate the protections of Labor Code section 233 for sick leave use.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7389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AB 2399: Clarification of Paid Family Leave For Active Duty Military</a:t>
            </a:r>
          </a:p>
        </p:txBody>
      </p:sp>
      <p:sp>
        <p:nvSpPr>
          <p:cNvPr id="11" name="Content Placeholder 10">
            <a:extLst>
              <a:ext uri="{FF2B5EF4-FFF2-40B4-BE49-F238E27FC236}">
                <a16:creationId xmlns:a16="http://schemas.microsoft.com/office/drawing/2014/main" id="{D265DFAF-E0D9-9647-AF16-6CAADCCB13C8}"/>
              </a:ext>
            </a:extLst>
          </p:cNvPr>
          <p:cNvSpPr>
            <a:spLocks noGrp="1"/>
          </p:cNvSpPr>
          <p:nvPr>
            <p:ph idx="1"/>
          </p:nvPr>
        </p:nvSpPr>
        <p:spPr>
          <a:xfrm>
            <a:off x="609600" y="2098675"/>
            <a:ext cx="11176000" cy="3997325"/>
          </a:xfrm>
        </p:spPr>
        <p:txBody>
          <a:bodyPr/>
          <a:lstStyle/>
          <a:p>
            <a:r>
              <a:rPr lang="en-US"/>
              <a:t>Amends Sections 3302 and 3307 of the Unemployment Insurance Code</a:t>
            </a:r>
          </a:p>
          <a:p>
            <a:r>
              <a:rPr lang="en-US"/>
              <a:t>This bill makes clarifications to definitions in existing law necessary for the proper implementation of the expansion in use of Paid Family Leave for a qualifying exigency related to the covered active duty or call to covered active duty of an individual’s specified family members in the Armed Forces of the United States.  </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0903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AB 2399: Clarification of Paid Family Leave For Active Duty Military</a:t>
            </a:r>
          </a:p>
        </p:txBody>
      </p:sp>
      <p:sp>
        <p:nvSpPr>
          <p:cNvPr id="11" name="Content Placeholder 10">
            <a:extLst>
              <a:ext uri="{FF2B5EF4-FFF2-40B4-BE49-F238E27FC236}">
                <a16:creationId xmlns:a16="http://schemas.microsoft.com/office/drawing/2014/main" id="{D265DFAF-E0D9-9647-AF16-6CAADCCB13C8}"/>
              </a:ext>
            </a:extLst>
          </p:cNvPr>
          <p:cNvSpPr>
            <a:spLocks noGrp="1"/>
          </p:cNvSpPr>
          <p:nvPr>
            <p:ph idx="1"/>
          </p:nvPr>
        </p:nvSpPr>
        <p:spPr>
          <a:xfrm>
            <a:off x="609600" y="2098675"/>
            <a:ext cx="11176000" cy="3997325"/>
          </a:xfrm>
        </p:spPr>
        <p:txBody>
          <a:bodyPr/>
          <a:lstStyle/>
          <a:p>
            <a:r>
              <a:rPr lang="en-US" sz="2400" dirty="0"/>
              <a:t>This bill: </a:t>
            </a:r>
          </a:p>
          <a:p>
            <a:pPr lvl="1"/>
            <a:r>
              <a:rPr lang="en-US" sz="2000" dirty="0"/>
              <a:t>Identifies the “qualifying exigencies” that will support requests for temporary disability leave benefits under the state’s Paid Family Leave (“PFL”) program. </a:t>
            </a:r>
          </a:p>
          <a:p>
            <a:pPr lvl="1"/>
            <a:r>
              <a:rPr lang="en-US" sz="2000" dirty="0"/>
              <a:t>Expands the definition of “care </a:t>
            </a:r>
            <a:r>
              <a:rPr lang="en-US" sz="2000" dirty="0" smtClean="0"/>
              <a:t>recipient,” </a:t>
            </a:r>
            <a:r>
              <a:rPr lang="en-US" sz="2000" dirty="0"/>
              <a:t>under PFL, to specify that the term includes a military member, or child or parent of the military member, who is receiving assistance, or the employee who is participating in a qualifying exigency.</a:t>
            </a:r>
          </a:p>
          <a:p>
            <a:pPr lvl="1"/>
            <a:r>
              <a:rPr lang="en-US" sz="2000" dirty="0"/>
              <a:t>Clarifies that “care provider,” also includes the employee who is participating in a qualifying exigency. </a:t>
            </a:r>
          </a:p>
          <a:p>
            <a:pPr lvl="1"/>
            <a:r>
              <a:rPr lang="en-US" sz="2000" dirty="0"/>
              <a:t>Specifies that “family care leave,” include participating in a qualifying exigency.</a:t>
            </a:r>
          </a:p>
          <a:p>
            <a:pPr lvl="1"/>
            <a:r>
              <a:rPr lang="en-US" sz="2000" dirty="0"/>
              <a:t>Defines “military member,” as a child, spouse, domestic partner, or parent of the employee, where the military member is on covered active duty or call to active duty in the Armed Forces of the United States. </a:t>
            </a:r>
          </a:p>
          <a:p>
            <a:endParaRPr lang="en-US" sz="2400"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5176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AB 2992: Expands Entitlement to Leave for Crime Victims</a:t>
            </a:r>
          </a:p>
        </p:txBody>
      </p:sp>
      <p:sp>
        <p:nvSpPr>
          <p:cNvPr id="9" name="Content Placeholder 8">
            <a:extLst>
              <a:ext uri="{FF2B5EF4-FFF2-40B4-BE49-F238E27FC236}">
                <a16:creationId xmlns:a16="http://schemas.microsoft.com/office/drawing/2014/main" id="{345D04F7-D3AE-5040-9DEF-3C37326E0946}"/>
              </a:ext>
            </a:extLst>
          </p:cNvPr>
          <p:cNvSpPr>
            <a:spLocks noGrp="1"/>
          </p:cNvSpPr>
          <p:nvPr>
            <p:ph idx="1"/>
          </p:nvPr>
        </p:nvSpPr>
        <p:spPr/>
        <p:txBody>
          <a:bodyPr/>
          <a:lstStyle/>
          <a:p>
            <a:pPr lvl="0"/>
            <a:r>
              <a:rPr lang="en-US" dirty="0"/>
              <a:t>Expands employee leave and reasonable accommodation protections of Labor Code section 230 and 230.1 to:</a:t>
            </a:r>
          </a:p>
          <a:p>
            <a:pPr lvl="1"/>
            <a:r>
              <a:rPr lang="en-US" dirty="0"/>
              <a:t>Employee who is a victim of a crime that cause physical injury or that causes mental injury and a threat of physical injury </a:t>
            </a:r>
          </a:p>
          <a:p>
            <a:pPr lvl="1"/>
            <a:r>
              <a:rPr lang="en-US" dirty="0"/>
              <a:t>A person whose "immediate family member" is deceased as a result of a crime.</a:t>
            </a:r>
          </a:p>
          <a:p>
            <a:r>
              <a:rPr lang="en-US" dirty="0"/>
              <a:t>"Immediate family member" defined broadly. </a:t>
            </a:r>
            <a:endParaRPr lang="en-US" sz="4800" dirty="0" smtClean="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1225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AB 2992: Expands Entitlement to Leave for Crime Victims</a:t>
            </a:r>
          </a:p>
        </p:txBody>
      </p:sp>
      <p:sp>
        <p:nvSpPr>
          <p:cNvPr id="3" name="Content Placeholder 2"/>
          <p:cNvSpPr>
            <a:spLocks noGrp="1"/>
          </p:cNvSpPr>
          <p:nvPr>
            <p:ph idx="1"/>
          </p:nvPr>
        </p:nvSpPr>
        <p:spPr>
          <a:xfrm>
            <a:off x="609600" y="2098675"/>
            <a:ext cx="11176000" cy="3997325"/>
          </a:xfrm>
        </p:spPr>
        <p:txBody>
          <a:bodyPr/>
          <a:lstStyle/>
          <a:p>
            <a:r>
              <a:rPr lang="en-US" dirty="0" smtClean="0"/>
              <a:t>Labor </a:t>
            </a:r>
            <a:r>
              <a:rPr lang="en-US" dirty="0"/>
              <a:t>Code section 230(c), is amended to read: “An employer shall not discharge or in any manner discriminate against an employee who is a victim for taking time off from work to obtain or attempt to obtain any relief.”  </a:t>
            </a:r>
          </a:p>
          <a:p>
            <a:r>
              <a:rPr lang="en-US" dirty="0"/>
              <a:t>Relief includes, but is not limited to:</a:t>
            </a:r>
          </a:p>
          <a:p>
            <a:pPr lvl="1"/>
            <a:r>
              <a:rPr lang="en-US" dirty="0"/>
              <a:t>A temporary restraining order; </a:t>
            </a:r>
          </a:p>
          <a:p>
            <a:pPr lvl="1"/>
            <a:r>
              <a:rPr lang="en-US" dirty="0"/>
              <a:t>Restraining order; or,</a:t>
            </a:r>
          </a:p>
          <a:p>
            <a:pPr lvl="1"/>
            <a:r>
              <a:rPr lang="en-US" dirty="0"/>
              <a:t>Other injunctive relief, to help ensure the health, safety, or welfare of the victim or their child. </a:t>
            </a:r>
          </a:p>
          <a:p>
            <a:pPr lvl="1"/>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7597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a:t>AB 2992: Expands Entitlement to Leave for Crime Victims</a:t>
            </a:r>
            <a:endParaRPr lang="en-US" dirty="0"/>
          </a:p>
        </p:txBody>
      </p:sp>
      <p:sp>
        <p:nvSpPr>
          <p:cNvPr id="12" name="Content Placeholder 11">
            <a:extLst>
              <a:ext uri="{FF2B5EF4-FFF2-40B4-BE49-F238E27FC236}">
                <a16:creationId xmlns:a16="http://schemas.microsoft.com/office/drawing/2014/main" id="{27431E67-8B9C-1C41-BB17-23D664E741F9}"/>
              </a:ext>
            </a:extLst>
          </p:cNvPr>
          <p:cNvSpPr>
            <a:spLocks noGrp="1"/>
          </p:cNvSpPr>
          <p:nvPr>
            <p:ph idx="1"/>
          </p:nvPr>
        </p:nvSpPr>
        <p:spPr/>
        <p:txBody>
          <a:bodyPr/>
          <a:lstStyle/>
          <a:p>
            <a:r>
              <a:rPr lang="en-US" dirty="0" smtClean="0"/>
              <a:t>What </a:t>
            </a:r>
            <a:r>
              <a:rPr lang="en-US" dirty="0"/>
              <a:t>constitutes a “crime”? The new law also construes crime broadly to include:</a:t>
            </a:r>
          </a:p>
          <a:p>
            <a:pPr lvl="1"/>
            <a:r>
              <a:rPr lang="en-US" dirty="0"/>
              <a:t>A crime or public offense as set forth in Section 13951 of the Government Code, and </a:t>
            </a:r>
            <a:r>
              <a:rPr lang="en-US" b="1" dirty="0"/>
              <a:t>regardless of whether any person is arrested for, prosecuted for, or convicted of, committing the crime. </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1269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AB 2992: Expands Entitlement to Leave for Crime Victims</a:t>
            </a:r>
          </a:p>
        </p:txBody>
      </p:sp>
      <p:sp>
        <p:nvSpPr>
          <p:cNvPr id="3" name="Content Placeholder 2"/>
          <p:cNvSpPr>
            <a:spLocks noGrp="1"/>
          </p:cNvSpPr>
          <p:nvPr>
            <p:ph idx="1"/>
          </p:nvPr>
        </p:nvSpPr>
        <p:spPr>
          <a:xfrm>
            <a:off x="609600" y="2098675"/>
            <a:ext cx="11176000" cy="3997325"/>
          </a:xfrm>
        </p:spPr>
        <p:txBody>
          <a:bodyPr/>
          <a:lstStyle/>
          <a:p>
            <a:r>
              <a:rPr lang="en-US" dirty="0"/>
              <a:t>Labor Code § 230 </a:t>
            </a:r>
            <a:r>
              <a:rPr lang="en-US" dirty="0" smtClean="0"/>
              <a:t>also expands acceptable documentation to verify need for leave. </a:t>
            </a:r>
          </a:p>
          <a:p>
            <a:pPr lvl="1"/>
            <a:r>
              <a:rPr lang="en-US" dirty="0" smtClean="0"/>
              <a:t>Documentation </a:t>
            </a:r>
            <a:r>
              <a:rPr lang="en-US" dirty="0"/>
              <a:t>from a licensed medical professional, domestic violence counselor, </a:t>
            </a:r>
            <a:r>
              <a:rPr lang="en-US" dirty="0" smtClean="0"/>
              <a:t>sexual </a:t>
            </a:r>
            <a:r>
              <a:rPr lang="en-US" dirty="0"/>
              <a:t>assault </a:t>
            </a:r>
            <a:r>
              <a:rPr lang="en-US" dirty="0" smtClean="0"/>
              <a:t>counselor, victim </a:t>
            </a:r>
            <a:r>
              <a:rPr lang="en-US" dirty="0"/>
              <a:t>advocate, licensed health care provider, or </a:t>
            </a:r>
            <a:r>
              <a:rPr lang="en-US" dirty="0" smtClean="0"/>
              <a:t>counselor.</a:t>
            </a:r>
          </a:p>
          <a:p>
            <a:pPr lvl="1"/>
            <a:r>
              <a:rPr lang="en-US" dirty="0" smtClean="0"/>
              <a:t>Any </a:t>
            </a:r>
            <a:r>
              <a:rPr lang="en-US" dirty="0"/>
              <a:t>other form of documentation that reasonably verifies that the crime or abuse </a:t>
            </a:r>
            <a:r>
              <a:rPr lang="en-US" dirty="0" smtClean="0"/>
              <a:t>occurred, </a:t>
            </a:r>
            <a:r>
              <a:rPr lang="en-US" b="1" dirty="0" smtClean="0"/>
              <a:t>including a </a:t>
            </a:r>
            <a:r>
              <a:rPr lang="en-US" b="1" dirty="0"/>
              <a:t>written statement signed by the employee, or an individual acting on the employee’s </a:t>
            </a:r>
            <a:r>
              <a:rPr lang="en-US" b="1" dirty="0" smtClean="0"/>
              <a:t>behalf</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443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AB 2992: Expands Entitlement to Leave for Crime Victims</a:t>
            </a:r>
          </a:p>
        </p:txBody>
      </p:sp>
      <p:sp>
        <p:nvSpPr>
          <p:cNvPr id="9" name="Content Placeholder 8">
            <a:extLst>
              <a:ext uri="{FF2B5EF4-FFF2-40B4-BE49-F238E27FC236}">
                <a16:creationId xmlns:a16="http://schemas.microsoft.com/office/drawing/2014/main" id="{97CCD179-165E-634C-B1A6-3101FBFE00B6}"/>
              </a:ext>
            </a:extLst>
          </p:cNvPr>
          <p:cNvSpPr>
            <a:spLocks noGrp="1"/>
          </p:cNvSpPr>
          <p:nvPr>
            <p:ph idx="1"/>
          </p:nvPr>
        </p:nvSpPr>
        <p:spPr/>
        <p:txBody>
          <a:bodyPr/>
          <a:lstStyle/>
          <a:p>
            <a:r>
              <a:rPr lang="en-US" dirty="0"/>
              <a:t>Labor Code § 230.1 Applies to Employers With 25 or More </a:t>
            </a:r>
            <a:r>
              <a:rPr lang="en-US" dirty="0" smtClean="0"/>
              <a:t>Employees, provides protected leave to victims:</a:t>
            </a:r>
          </a:p>
          <a:p>
            <a:pPr lvl="1"/>
            <a:r>
              <a:rPr lang="en-US" dirty="0" smtClean="0"/>
              <a:t>To </a:t>
            </a:r>
            <a:r>
              <a:rPr lang="en-US" dirty="0"/>
              <a:t>seek medical attention for injuries caused by crime or abuse.</a:t>
            </a:r>
          </a:p>
          <a:p>
            <a:pPr lvl="1"/>
            <a:r>
              <a:rPr lang="en-US" dirty="0"/>
              <a:t>To obtain services from a domestic violence shelter, program, rape crisis center, or victim services organization or agency as a result of the crime or abuse</a:t>
            </a:r>
            <a:r>
              <a:rPr lang="en-US" dirty="0" smtClean="0"/>
              <a:t>.</a:t>
            </a:r>
          </a:p>
          <a:p>
            <a:pPr lvl="1"/>
            <a:r>
              <a:rPr lang="en-US" dirty="0"/>
              <a:t>To obtain psychological counseling or mental health services related to an experience of crime or abuse.</a:t>
            </a:r>
          </a:p>
          <a:p>
            <a:pPr lvl="1"/>
            <a:r>
              <a:rPr lang="en-US" dirty="0"/>
              <a:t>To participate in safety planning and take other actions to increase safety from future crime or abuse, including temporary or permanent relocation.</a:t>
            </a:r>
          </a:p>
          <a:p>
            <a:pPr lvl="1"/>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3367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2992: Expands Entitlement to Leave for Crime Victims </a:t>
            </a:r>
          </a:p>
        </p:txBody>
      </p:sp>
      <p:sp>
        <p:nvSpPr>
          <p:cNvPr id="7" name="Content Placeholder 6">
            <a:extLst>
              <a:ext uri="{FF2B5EF4-FFF2-40B4-BE49-F238E27FC236}">
                <a16:creationId xmlns:a16="http://schemas.microsoft.com/office/drawing/2014/main" id="{2C04A42C-11E4-2A4B-83D4-6FB97BAAA964}"/>
              </a:ext>
            </a:extLst>
          </p:cNvPr>
          <p:cNvSpPr>
            <a:spLocks noGrp="1"/>
          </p:cNvSpPr>
          <p:nvPr>
            <p:ph idx="1"/>
          </p:nvPr>
        </p:nvSpPr>
        <p:spPr/>
        <p:txBody>
          <a:bodyPr/>
          <a:lstStyle/>
          <a:p>
            <a:r>
              <a:rPr lang="en-US" dirty="0"/>
              <a:t>Example #1</a:t>
            </a:r>
          </a:p>
          <a:p>
            <a:pPr lvl="1"/>
            <a:r>
              <a:rPr lang="en-US" dirty="0"/>
              <a:t>Employee A is absent from work Monday and Tuesday of this week. This absence was not scheduled or approved by the employer. Employee A returns to work on Wednesday. The following Monday, Employee A presents the employer with a written statement signed by the employee stating she was abducted on Sunday evening and held hostage by her captor until she escaped Tuesday afternoon. The captor threatened to harm the employee if she tried to escape.</a:t>
            </a:r>
          </a:p>
          <a:p>
            <a:pPr marL="0" indent="0">
              <a:buNone/>
            </a:pP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0387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2992: Expands Entitlement to Leave for Crime Victims </a:t>
            </a:r>
          </a:p>
        </p:txBody>
      </p:sp>
      <p:sp>
        <p:nvSpPr>
          <p:cNvPr id="7" name="Content Placeholder 6">
            <a:extLst>
              <a:ext uri="{FF2B5EF4-FFF2-40B4-BE49-F238E27FC236}">
                <a16:creationId xmlns:a16="http://schemas.microsoft.com/office/drawing/2014/main" id="{C365585F-850A-3F47-AF7A-92EDCB0409F3}"/>
              </a:ext>
            </a:extLst>
          </p:cNvPr>
          <p:cNvSpPr>
            <a:spLocks noGrp="1"/>
          </p:cNvSpPr>
          <p:nvPr>
            <p:ph idx="1"/>
          </p:nvPr>
        </p:nvSpPr>
        <p:spPr/>
        <p:txBody>
          <a:bodyPr/>
          <a:lstStyle/>
          <a:p>
            <a:r>
              <a:rPr lang="en-US" dirty="0"/>
              <a:t>Example #2:</a:t>
            </a:r>
          </a:p>
          <a:p>
            <a:pPr lvl="1"/>
            <a:r>
              <a:rPr lang="en-US" dirty="0"/>
              <a:t>Employee B’s brother was killed by a hit-and-run driver. The driver was never arrested for the hit-and-run. Employee B is traumatized by his brother’s sudden death and requests time off from work to enter in-patient psychiatric treatment. 300 employees work for Employee B’s company. </a:t>
            </a:r>
          </a:p>
          <a:p>
            <a:pPr marL="0" indent="0">
              <a:buNone/>
            </a:pP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799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Katharine McCall, Associate	</a:t>
            </a:r>
          </a:p>
        </p:txBody>
      </p:sp>
      <p:sp>
        <p:nvSpPr>
          <p:cNvPr id="8" name="Content Placeholder 7"/>
          <p:cNvSpPr>
            <a:spLocks noGrp="1"/>
          </p:cNvSpPr>
          <p:nvPr>
            <p:ph sz="half" idx="1"/>
          </p:nvPr>
        </p:nvSpPr>
        <p:spPr>
          <a:xfrm>
            <a:off x="609600" y="1828800"/>
            <a:ext cx="8356270" cy="4953000"/>
          </a:xfrm>
        </p:spPr>
        <p:txBody>
          <a:bodyPr/>
          <a:lstStyle/>
          <a:p>
            <a:pPr marL="0" indent="0">
              <a:buNone/>
            </a:pPr>
            <a:r>
              <a:rPr lang="en-US" sz="2000" dirty="0"/>
              <a:t>Katharine McCall, an associate attorney in the firm, represents public and private sector entities in all employment matters including wage and hour actions, workplace audits and investigations, and discrimination and harassment claims. She provides advice and counsel to clients on various labor and employment issues, including compliance with California wage and hour laws and laws regulating employee leave, termination, and discrimination and harassment. In addition to her labor and employment advice and counsel experience, Katharine has litigated a variety of commercial law issues, including insurance bad faith, with a particular focus on title insurance defense, real property, wage and hour and wrongful termination claims, class action, medical malpractice, real estate and complex business disputes.</a:t>
            </a:r>
          </a:p>
        </p:txBody>
      </p:sp>
      <p:pic>
        <p:nvPicPr>
          <p:cNvPr id="60421" name="Picture 8"/>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9226550" y="1905794"/>
            <a:ext cx="2559049"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435434E-BC42-4273-9326-9DBCCC5E4350}" type="slidenum">
              <a:rPr lang="en-US" altLang="en-US" smtClean="0"/>
              <a:pPr>
                <a:defRPr/>
              </a:pPr>
              <a:t>6</a:t>
            </a:fld>
            <a:endParaRPr lang="en-US" altLang="en-US" dirty="0"/>
          </a:p>
        </p:txBody>
      </p:sp>
      <p:sp>
        <p:nvSpPr>
          <p:cNvPr id="5" name="Rectangle 4">
            <a:extLst>
              <a:ext uri="{FF2B5EF4-FFF2-40B4-BE49-F238E27FC236}">
                <a16:creationId xmlns:a16="http://schemas.microsoft.com/office/drawing/2014/main" id="{B50EE01D-9E03-0341-8DB9-48E9173B22C2}"/>
              </a:ext>
            </a:extLst>
          </p:cNvPr>
          <p:cNvSpPr/>
          <p:nvPr/>
        </p:nvSpPr>
        <p:spPr>
          <a:xfrm>
            <a:off x="9286875" y="5302160"/>
            <a:ext cx="2438400" cy="707886"/>
          </a:xfrm>
          <a:prstGeom prst="rect">
            <a:avLst/>
          </a:prstGeom>
        </p:spPr>
        <p:txBody>
          <a:bodyPr wrap="square">
            <a:spAutoFit/>
          </a:bodyPr>
          <a:lstStyle/>
          <a:p>
            <a:pPr algn="ctr"/>
            <a:r>
              <a:rPr lang="en-US" altLang="en-US" sz="2000" i="1" dirty="0">
                <a:latin typeface="Arial" panose="020B0604020202020204" pitchFamily="34" charset="0"/>
                <a:cs typeface="Arial" panose="020B0604020202020204" pitchFamily="34" charset="0"/>
              </a:rPr>
              <a:t>916-321-4332</a:t>
            </a:r>
          </a:p>
          <a:p>
            <a:pPr algn="ctr"/>
            <a:r>
              <a:rPr lang="en-US" altLang="en-US" sz="2000" i="1" dirty="0" err="1">
                <a:latin typeface="Arial" panose="020B0604020202020204" pitchFamily="34" charset="0"/>
                <a:cs typeface="Arial" panose="020B0604020202020204" pitchFamily="34" charset="0"/>
              </a:rPr>
              <a:t>kmccall@kmtg.com</a:t>
            </a:r>
            <a:endParaRPr lang="en-US"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508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2992: Expands Entitlement to Leave for Crime Victims </a:t>
            </a:r>
          </a:p>
        </p:txBody>
      </p:sp>
      <p:sp>
        <p:nvSpPr>
          <p:cNvPr id="5" name="Content Placeholder 4">
            <a:extLst>
              <a:ext uri="{FF2B5EF4-FFF2-40B4-BE49-F238E27FC236}">
                <a16:creationId xmlns:a16="http://schemas.microsoft.com/office/drawing/2014/main" id="{B31C334B-5980-6841-88F2-2E616B087C63}"/>
              </a:ext>
            </a:extLst>
          </p:cNvPr>
          <p:cNvSpPr>
            <a:spLocks noGrp="1"/>
          </p:cNvSpPr>
          <p:nvPr>
            <p:ph idx="1"/>
          </p:nvPr>
        </p:nvSpPr>
        <p:spPr>
          <a:xfrm>
            <a:off x="609599" y="2098675"/>
            <a:ext cx="11479481" cy="3997325"/>
          </a:xfrm>
        </p:spPr>
        <p:txBody>
          <a:bodyPr/>
          <a:lstStyle/>
          <a:p>
            <a:r>
              <a:rPr lang="en-US" sz="2400" dirty="0"/>
              <a:t>Example #3</a:t>
            </a:r>
          </a:p>
          <a:p>
            <a:pPr lvl="1"/>
            <a:r>
              <a:rPr lang="en-US" sz="2000" dirty="0"/>
              <a:t>Employee C is out to dinner with his wife on Saturday night. When they return to their home, they discover their house has been burglarized and thousands of dollars worth of valuable belongings have been stolen.  Employee C takes the following week off work to participate in the police investigation of the burglary and purchase and install safety and surveillance equipment around his house. The following Monday he presents the police report to his employer as the reason for his absence. </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2230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 2992: Expands Entitlement to Leave for Crime Victims </a:t>
            </a:r>
            <a:endParaRPr lang="en-US" dirty="0"/>
          </a:p>
        </p:txBody>
      </p:sp>
      <p:sp>
        <p:nvSpPr>
          <p:cNvPr id="3" name="Content Placeholder 2"/>
          <p:cNvSpPr>
            <a:spLocks noGrp="1"/>
          </p:cNvSpPr>
          <p:nvPr>
            <p:ph idx="1"/>
          </p:nvPr>
        </p:nvSpPr>
        <p:spPr/>
        <p:txBody>
          <a:bodyPr/>
          <a:lstStyle/>
          <a:p>
            <a:r>
              <a:rPr lang="en-US" dirty="0"/>
              <a:t>Example #3 Cont’d</a:t>
            </a:r>
          </a:p>
          <a:p>
            <a:pPr lvl="1"/>
            <a:r>
              <a:rPr lang="en-US" dirty="0"/>
              <a:t>If, however, Employee C sought a leave of absence to take “time off to appear in court to comply with a subpoena or other court order as a witness in a judicial proceeding,” relating to the burglary of his home this leave would be protected under Labor Code Section 230(b).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580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SB 1383: Expansion of </a:t>
            </a:r>
            <a:r>
              <a:rPr lang="en-US" dirty="0" smtClean="0"/>
              <a:t>CFRA Family and Medical Leave </a:t>
            </a:r>
            <a:endParaRPr lang="en-US" dirty="0"/>
          </a:p>
        </p:txBody>
      </p:sp>
      <p:sp>
        <p:nvSpPr>
          <p:cNvPr id="3" name="Content Placeholder 2"/>
          <p:cNvSpPr>
            <a:spLocks noGrp="1"/>
          </p:cNvSpPr>
          <p:nvPr>
            <p:ph idx="1"/>
          </p:nvPr>
        </p:nvSpPr>
        <p:spPr>
          <a:xfrm>
            <a:off x="609600" y="2098675"/>
            <a:ext cx="11176000" cy="3997325"/>
          </a:xfrm>
        </p:spPr>
        <p:txBody>
          <a:bodyPr/>
          <a:lstStyle/>
          <a:p>
            <a:r>
              <a:rPr lang="en-US" dirty="0"/>
              <a:t>Overview of SB 1383</a:t>
            </a:r>
          </a:p>
          <a:p>
            <a:pPr lvl="1"/>
            <a:r>
              <a:rPr lang="en-US" dirty="0" smtClean="0"/>
              <a:t>This </a:t>
            </a:r>
            <a:r>
              <a:rPr lang="en-US" dirty="0"/>
              <a:t>legislation which amends Section 12945.2, greatly expands the Moore-Brown-Roberti Family Rights Act, known as the California Family Rights Act or “CFRA," in a manner that will impact small and large employers. </a:t>
            </a:r>
          </a:p>
          <a:p>
            <a:pPr lvl="1"/>
            <a:r>
              <a:rPr lang="en-US" dirty="0"/>
              <a:t>The CFRA requires covered employers to provide up to 12 weeks of unpaid leave during each 12-month period for purposes of family and medical leave.</a:t>
            </a:r>
          </a:p>
          <a:p>
            <a:pPr lvl="1"/>
            <a:r>
              <a:rPr lang="en-US" dirty="0"/>
              <a:t>The bill also repeals Government Code Section 12945.6, known as the New Parent Leave Act.</a:t>
            </a:r>
          </a:p>
          <a:p>
            <a:r>
              <a:rPr lang="en-US" dirty="0"/>
              <a:t>The changes to CFRA will take effect January 1, 2021</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9802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SB 1383 Expands Who is A "Covered Employer" under CFRA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7919670"/>
              </p:ext>
            </p:extLst>
          </p:nvPr>
        </p:nvGraphicFramePr>
        <p:xfrm>
          <a:off x="609600" y="2098675"/>
          <a:ext cx="10515600" cy="3205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347193343"/>
                    </a:ext>
                  </a:extLst>
                </a:gridCol>
                <a:gridCol w="5257800">
                  <a:extLst>
                    <a:ext uri="{9D8B030D-6E8A-4147-A177-3AD203B41FA5}">
                      <a16:colId xmlns:a16="http://schemas.microsoft.com/office/drawing/2014/main" val="4118686522"/>
                    </a:ext>
                  </a:extLst>
                </a:gridCol>
              </a:tblGrid>
              <a:tr h="370840">
                <a:tc>
                  <a:txBody>
                    <a:bodyPr/>
                    <a:lstStyle/>
                    <a:p>
                      <a:r>
                        <a:rPr lang="en-US" dirty="0">
                          <a:latin typeface="Arial" panose="020B0604020202020204" pitchFamily="34" charset="0"/>
                          <a:cs typeface="Arial" panose="020B0604020202020204" pitchFamily="34" charset="0"/>
                        </a:rPr>
                        <a:t>Existing Law</a:t>
                      </a:r>
                    </a:p>
                  </a:txBody>
                  <a:tcPr/>
                </a:tc>
                <a:tc>
                  <a:txBody>
                    <a:bodyPr/>
                    <a:lstStyle/>
                    <a:p>
                      <a:r>
                        <a:rPr lang="en-US" sz="1800" b="1" kern="1200" dirty="0">
                          <a:solidFill>
                            <a:schemeClr val="lt1"/>
                          </a:solidFill>
                          <a:effectLst/>
                          <a:latin typeface="Arial" panose="020B0604020202020204" pitchFamily="34" charset="0"/>
                          <a:ea typeface="+mn-ea"/>
                          <a:cs typeface="Arial" panose="020B0604020202020204" pitchFamily="34" charset="0"/>
                        </a:rPr>
                        <a:t>Under SB 1383 starting January 1, 2021</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5378697"/>
                  </a:ext>
                </a:extLst>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Currently, California businesses with 50 or more employees must provide eligible workers with up to 12 weeks of job-protected, unpaid leave under CFRA and the federal Family and Medical Leave Act ("FMLA").</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Under existing law, California employers with 20 to 49 employees need to provide with up to 12-weeks of job-protected, unpaid leave during any 12-month period to bond with a new child. </a:t>
                      </a:r>
                    </a:p>
                    <a:p>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CFRA now covers California businesses who employ </a:t>
                      </a:r>
                      <a:r>
                        <a:rPr lang="en-US" sz="1800" b="1" kern="1200" dirty="0">
                          <a:solidFill>
                            <a:schemeClr val="dk1"/>
                          </a:solidFill>
                          <a:effectLst/>
                          <a:latin typeface="Arial" panose="020B0604020202020204" pitchFamily="34" charset="0"/>
                          <a:ea typeface="+mn-ea"/>
                          <a:cs typeface="Arial" panose="020B0604020202020204" pitchFamily="34" charset="0"/>
                        </a:rPr>
                        <a:t>five or more persons </a:t>
                      </a:r>
                      <a:r>
                        <a:rPr lang="en-US" sz="1800" kern="1200" dirty="0">
                          <a:solidFill>
                            <a:schemeClr val="dk1"/>
                          </a:solidFill>
                          <a:effectLst/>
                          <a:latin typeface="Arial" panose="020B0604020202020204" pitchFamily="34" charset="0"/>
                          <a:ea typeface="+mn-ea"/>
                          <a:cs typeface="Arial" panose="020B0604020202020204" pitchFamily="34" charset="0"/>
                        </a:rPr>
                        <a:t>to perform services for a wage or salary or the state, and any political or civil subdivision of the state and cities.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516578"/>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6311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SB 1383 Expands who is An "Eligible Employee" Under CFRA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525853"/>
              </p:ext>
            </p:extLst>
          </p:nvPr>
        </p:nvGraphicFramePr>
        <p:xfrm>
          <a:off x="609600" y="2098675"/>
          <a:ext cx="10515600" cy="4028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756321354"/>
                    </a:ext>
                  </a:extLst>
                </a:gridCol>
                <a:gridCol w="5257800">
                  <a:extLst>
                    <a:ext uri="{9D8B030D-6E8A-4147-A177-3AD203B41FA5}">
                      <a16:colId xmlns:a16="http://schemas.microsoft.com/office/drawing/2014/main" val="4189957387"/>
                    </a:ext>
                  </a:extLst>
                </a:gridCol>
              </a:tblGrid>
              <a:tr h="370840">
                <a:tc>
                  <a:txBody>
                    <a:bodyPr/>
                    <a:lstStyle/>
                    <a:p>
                      <a:r>
                        <a:rPr lang="en-US" dirty="0">
                          <a:latin typeface="Arial" panose="020B0604020202020204" pitchFamily="34" charset="0"/>
                          <a:cs typeface="Arial" panose="020B0604020202020204" pitchFamily="34" charset="0"/>
                        </a:rPr>
                        <a:t>Existing Law</a:t>
                      </a:r>
                    </a:p>
                  </a:txBody>
                  <a:tcPr/>
                </a:tc>
                <a:tc>
                  <a:txBody>
                    <a:bodyPr/>
                    <a:lstStyle/>
                    <a:p>
                      <a:r>
                        <a:rPr lang="en-US" sz="1800" b="1" kern="1200" dirty="0">
                          <a:solidFill>
                            <a:schemeClr val="lt1"/>
                          </a:solidFill>
                          <a:effectLst/>
                          <a:latin typeface="Arial" panose="020B0604020202020204" pitchFamily="34" charset="0"/>
                          <a:ea typeface="+mn-ea"/>
                          <a:cs typeface="Arial" panose="020B0604020202020204" pitchFamily="34" charset="0"/>
                        </a:rPr>
                        <a:t>Under SB 1383 starting January 1, 2021</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9187114"/>
                  </a:ext>
                </a:extLst>
              </a:tr>
              <a:tr h="370840">
                <a:tc>
                  <a:txBody>
                    <a:bodyPr/>
                    <a:lstStyle/>
                    <a:p>
                      <a:pPr marL="28575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Currently, employees are eligible for CFRA leave if they have at least 1,250 hours or service with the employer during the previous 12-month period.</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Existing law also authorizes an otherwise covered employer to refuse to grant a CFRA leave request if the employer employs less than 50 employees within 75 miles of the worksite where the employee is employed or if the employee is a salaried employee who is among the highest paid 10% of the employer's employees.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An eligible employee is defined as a person who has (1) worked for the employer for at least 12 months of service with the employer and (2) worked at least 1,250 hours in the 12-month period prior to taking CFRA leave.</a:t>
                      </a:r>
                    </a:p>
                    <a:p>
                      <a:pPr marL="285750" indent="-285750">
                        <a:buFont typeface="Arial" panose="020B0604020202020204" pitchFamily="34" charset="0"/>
                        <a:buChar char="•"/>
                      </a:pPr>
                      <a:r>
                        <a:rPr lang="en-US" sz="1800" b="1" kern="1200" dirty="0">
                          <a:solidFill>
                            <a:schemeClr val="dk1"/>
                          </a:solidFill>
                          <a:effectLst/>
                          <a:latin typeface="Arial" panose="020B0604020202020204" pitchFamily="34" charset="0"/>
                          <a:ea typeface="+mn-ea"/>
                          <a:cs typeface="Arial" panose="020B0604020202020204" pitchFamily="34" charset="0"/>
                        </a:rPr>
                        <a:t>Eliminates the requirement that eligible employees work at a location where the employer has 50 or more employees within a 75-mile radius.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chemeClr val="dk1"/>
                          </a:solidFill>
                          <a:effectLst/>
                          <a:latin typeface="Arial" panose="020B0604020202020204" pitchFamily="34" charset="0"/>
                          <a:ea typeface="+mn-ea"/>
                          <a:cs typeface="Arial" panose="020B0604020202020204" pitchFamily="34" charset="0"/>
                        </a:rPr>
                        <a:t>Also eliminates the "key employee" exemption.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839853"/>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909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smtClean="0"/>
              <a:t>SB </a:t>
            </a:r>
            <a:r>
              <a:rPr lang="en-US" dirty="0"/>
              <a:t>1383 Expands Qualifying Reasons for CFRA Leave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0727932"/>
              </p:ext>
            </p:extLst>
          </p:nvPr>
        </p:nvGraphicFramePr>
        <p:xfrm>
          <a:off x="609600" y="1849299"/>
          <a:ext cx="10515600" cy="4851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43380775"/>
                    </a:ext>
                  </a:extLst>
                </a:gridCol>
                <a:gridCol w="5257800">
                  <a:extLst>
                    <a:ext uri="{9D8B030D-6E8A-4147-A177-3AD203B41FA5}">
                      <a16:colId xmlns:a16="http://schemas.microsoft.com/office/drawing/2014/main" val="1994302290"/>
                    </a:ext>
                  </a:extLst>
                </a:gridCol>
              </a:tblGrid>
              <a:tr h="370840">
                <a:tc>
                  <a:txBody>
                    <a:bodyPr/>
                    <a:lstStyle/>
                    <a:p>
                      <a:r>
                        <a:rPr lang="en-US" dirty="0">
                          <a:latin typeface="Arial" panose="020B0604020202020204" pitchFamily="34" charset="0"/>
                          <a:cs typeface="Arial" panose="020B0604020202020204" pitchFamily="34" charset="0"/>
                        </a:rPr>
                        <a:t>Existing Law</a:t>
                      </a:r>
                    </a:p>
                  </a:txBody>
                  <a:tcPr/>
                </a:tc>
                <a:tc>
                  <a:txBody>
                    <a:bodyPr/>
                    <a:lstStyle/>
                    <a:p>
                      <a:r>
                        <a:rPr lang="en-US" sz="1800" b="1" kern="1200" dirty="0">
                          <a:solidFill>
                            <a:schemeClr val="lt1"/>
                          </a:solidFill>
                          <a:effectLst/>
                          <a:latin typeface="Arial" panose="020B0604020202020204" pitchFamily="34" charset="0"/>
                          <a:ea typeface="+mn-ea"/>
                          <a:cs typeface="Arial" panose="020B0604020202020204" pitchFamily="34" charset="0"/>
                        </a:rPr>
                        <a:t>Under SB 1383 starting January 1, 2021</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0380306"/>
                  </a:ext>
                </a:extLst>
              </a:tr>
              <a:tr h="0">
                <a:tc>
                  <a:txBody>
                    <a:bodyPr/>
                    <a:lstStyle/>
                    <a:p>
                      <a:pPr marL="285750" lvl="0"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Currently, qualifying reasons for CFRA leave include: </a:t>
                      </a:r>
                    </a:p>
                    <a:p>
                      <a:pPr marL="742950" lvl="1"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Leave for the birth of a child of the employee, placement of a child with an employee in connection with adoption or foster care, or the serious health condition of a child of the employee.</a:t>
                      </a:r>
                    </a:p>
                    <a:p>
                      <a:pPr marL="742950" lvl="1"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Leave to care for a parent or a spouse who has a serious health condition.</a:t>
                      </a:r>
                    </a:p>
                    <a:p>
                      <a:pPr marL="742950" lvl="1" indent="-285750">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Leave because of an employee's own serious health condition that makes the employee unable to perform the functions of the position of that employee.</a:t>
                      </a:r>
                    </a:p>
                    <a:p>
                      <a:endParaRPr lang="en-US" dirty="0">
                        <a:latin typeface="Arial" panose="020B0604020202020204" pitchFamily="34" charset="0"/>
                        <a:cs typeface="Arial" panose="020B0604020202020204" pitchFamily="34" charset="0"/>
                      </a:endParaRPr>
                    </a:p>
                  </a:txBody>
                  <a:tcPr/>
                </a:tc>
                <a:tc>
                  <a:txBody>
                    <a:bodyPr/>
                    <a:lstStyle/>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Leave for reason of the birth of a child of the employee or the placement of a child with an employee in connection with adoption or foster care.</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Leave to care for a child, parent, </a:t>
                      </a:r>
                      <a:r>
                        <a:rPr lang="en-US" sz="1800" b="1" kern="1200" dirty="0">
                          <a:solidFill>
                            <a:schemeClr val="dk1"/>
                          </a:solidFill>
                          <a:effectLst/>
                          <a:latin typeface="Arial" panose="020B0604020202020204" pitchFamily="34" charset="0"/>
                          <a:ea typeface="+mn-ea"/>
                          <a:cs typeface="Arial" panose="020B0604020202020204" pitchFamily="34" charset="0"/>
                        </a:rPr>
                        <a:t>grandparent, grandchild, sibling</a:t>
                      </a:r>
                      <a:r>
                        <a:rPr lang="en-US" sz="1800" kern="1200" dirty="0">
                          <a:solidFill>
                            <a:schemeClr val="dk1"/>
                          </a:solidFill>
                          <a:effectLst/>
                          <a:latin typeface="Arial" panose="020B0604020202020204" pitchFamily="34" charset="0"/>
                          <a:ea typeface="+mn-ea"/>
                          <a:cs typeface="Arial" panose="020B0604020202020204" pitchFamily="34" charset="0"/>
                        </a:rPr>
                        <a:t>, spouse, or domestic partner who has a serious health condition. </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Leave because of an employee's own serious health condition that makes the employee unable to perform the functions of the position of that employee.</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Leave because of a </a:t>
                      </a:r>
                      <a:r>
                        <a:rPr lang="en-US" sz="1800" b="1" kern="1200" dirty="0">
                          <a:solidFill>
                            <a:schemeClr val="dk1"/>
                          </a:solidFill>
                          <a:effectLst/>
                          <a:latin typeface="Arial" panose="020B0604020202020204" pitchFamily="34" charset="0"/>
                          <a:ea typeface="+mn-ea"/>
                          <a:cs typeface="Arial" panose="020B0604020202020204" pitchFamily="34" charset="0"/>
                        </a:rPr>
                        <a:t>qualifying exigency related to covered active duty or call to active duty of an employee's spouse, domestic partner, child, or parent in the United States Armed Forces. </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36274906"/>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2195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pPr lvl="0"/>
            <a:r>
              <a:rPr lang="en-US" dirty="0"/>
              <a:t>SB 1383: Additional Significant Changes to CFRA </a:t>
            </a:r>
          </a:p>
        </p:txBody>
      </p:sp>
      <p:sp>
        <p:nvSpPr>
          <p:cNvPr id="3" name="Content Placeholder 2"/>
          <p:cNvSpPr>
            <a:spLocks noGrp="1"/>
          </p:cNvSpPr>
          <p:nvPr>
            <p:ph idx="1"/>
          </p:nvPr>
        </p:nvSpPr>
        <p:spPr>
          <a:xfrm>
            <a:off x="609600" y="2098675"/>
            <a:ext cx="11176000" cy="3997325"/>
          </a:xfrm>
        </p:spPr>
        <p:txBody>
          <a:bodyPr/>
          <a:lstStyle/>
          <a:p>
            <a:r>
              <a:rPr lang="en-US" dirty="0"/>
              <a:t>SB 1383 eliminates the “key employee” exception that allowed employers to deny reinstatement to the highest paid 10% of their employers under certain conditions. Now, all employees have the same right to reinstatement, regardless of their pay or position. </a:t>
            </a:r>
          </a:p>
          <a:p>
            <a:r>
              <a:rPr lang="en-US" dirty="0"/>
              <a:t>SB 1383 eliminates the existing restriction in CFRA that allows an employer who employs both parents to limit their total amount of CFRA leave for both individuals to a total of 12 weeks for </a:t>
            </a:r>
            <a:r>
              <a:rPr lang="en-US" dirty="0" smtClean="0"/>
              <a:t>baby bonding.  Now</a:t>
            </a:r>
            <a:r>
              <a:rPr lang="en-US" dirty="0"/>
              <a:t>, both parents are allowed up to 12 weeks each.</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9275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SB 1383: Smaller Employers Coming Within the Ambit of CFRA </a:t>
            </a:r>
          </a:p>
        </p:txBody>
      </p:sp>
      <p:sp>
        <p:nvSpPr>
          <p:cNvPr id="11" name="Content Placeholder 10">
            <a:extLst>
              <a:ext uri="{FF2B5EF4-FFF2-40B4-BE49-F238E27FC236}">
                <a16:creationId xmlns:a16="http://schemas.microsoft.com/office/drawing/2014/main" id="{03572D0B-701F-174F-95A3-9F11741D3255}"/>
              </a:ext>
            </a:extLst>
          </p:cNvPr>
          <p:cNvSpPr>
            <a:spLocks noGrp="1"/>
          </p:cNvSpPr>
          <p:nvPr>
            <p:ph idx="1"/>
          </p:nvPr>
        </p:nvSpPr>
        <p:spPr>
          <a:xfrm>
            <a:off x="609600" y="2098675"/>
            <a:ext cx="11420104" cy="3997325"/>
          </a:xfrm>
        </p:spPr>
        <p:txBody>
          <a:bodyPr/>
          <a:lstStyle/>
          <a:p>
            <a:r>
              <a:rPr lang="en-US" sz="2600" dirty="0" smtClean="0"/>
              <a:t>Begin </a:t>
            </a:r>
            <a:r>
              <a:rPr lang="en-US" sz="2600" dirty="0"/>
              <a:t>working with employment counsel and HR personnel to develop policies and procedures to begin implementing and administering these new leave requirements.</a:t>
            </a:r>
          </a:p>
          <a:p>
            <a:r>
              <a:rPr lang="en-US" sz="2600" dirty="0"/>
              <a:t>Supervisors and human resources personnel need to be trained properly to implement the requirements of the new CFRA.</a:t>
            </a:r>
          </a:p>
          <a:p>
            <a:r>
              <a:rPr lang="en-US" sz="2600" dirty="0"/>
              <a:t>Consider hiring temporary staff, not full-time replacements, as the right to reinstatement under CFRA is guaranteed</a:t>
            </a:r>
            <a:r>
              <a:rPr lang="en-US" sz="2600" dirty="0" smtClean="0"/>
              <a:t>.</a:t>
            </a:r>
            <a:endParaRPr lang="en-US" sz="2600" dirty="0"/>
          </a:p>
          <a:p>
            <a:endParaRPr lang="en-US" sz="2600" dirty="0"/>
          </a:p>
          <a:p>
            <a:endParaRPr lang="en-US" sz="2600"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406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SB 1383: Implications for Larger Employers (50 or </a:t>
            </a:r>
            <a:r>
              <a:rPr lang="en-US" dirty="0" smtClean="0"/>
              <a:t>More Employees</a:t>
            </a:r>
            <a:r>
              <a:rPr lang="en-US" dirty="0"/>
              <a:t>) Covered by CFRA And FMLA</a:t>
            </a:r>
          </a:p>
        </p:txBody>
      </p:sp>
      <p:sp>
        <p:nvSpPr>
          <p:cNvPr id="9" name="Content Placeholder 8">
            <a:extLst>
              <a:ext uri="{FF2B5EF4-FFF2-40B4-BE49-F238E27FC236}">
                <a16:creationId xmlns:a16="http://schemas.microsoft.com/office/drawing/2014/main" id="{56A91BAE-C547-5C42-BD77-5290C87B9972}"/>
              </a:ext>
            </a:extLst>
          </p:cNvPr>
          <p:cNvSpPr>
            <a:spLocks noGrp="1"/>
          </p:cNvSpPr>
          <p:nvPr>
            <p:ph idx="1"/>
          </p:nvPr>
        </p:nvSpPr>
        <p:spPr>
          <a:xfrm>
            <a:off x="609600" y="1727201"/>
            <a:ext cx="11176000" cy="4368800"/>
          </a:xfrm>
        </p:spPr>
        <p:txBody>
          <a:bodyPr/>
          <a:lstStyle/>
          <a:p>
            <a:r>
              <a:rPr lang="en-US" dirty="0" smtClean="0"/>
              <a:t>Under </a:t>
            </a:r>
            <a:r>
              <a:rPr lang="en-US" dirty="0"/>
              <a:t>SB 1383, CFRA and FMLA will continue to run concurrently where family and medical leave under the two laws overlap: </a:t>
            </a:r>
          </a:p>
          <a:p>
            <a:pPr lvl="1"/>
            <a:r>
              <a:rPr lang="en-US" dirty="0"/>
              <a:t>Leave for employee's own serious health condition.</a:t>
            </a:r>
          </a:p>
          <a:p>
            <a:pPr lvl="1"/>
            <a:r>
              <a:rPr lang="en-US" dirty="0"/>
              <a:t>Leave for serious health condition of employee's minor or dependent adult child.</a:t>
            </a:r>
          </a:p>
          <a:p>
            <a:pPr lvl="1"/>
            <a:r>
              <a:rPr lang="en-US" dirty="0"/>
              <a:t>Leave for serious health condition of employee's parent.</a:t>
            </a:r>
          </a:p>
          <a:p>
            <a:pPr lvl="1"/>
            <a:r>
              <a:rPr lang="en-US" dirty="0"/>
              <a:t>Leave for serious health condition of employee's spouse. </a:t>
            </a:r>
            <a:endParaRPr lang="en-US" dirty="0" smtClean="0"/>
          </a:p>
          <a:p>
            <a:pPr lvl="1"/>
            <a:r>
              <a:rPr lang="en-US" dirty="0"/>
              <a:t>Leave for the birth of a child of the employee or the placement of a child with an employee in connection with the adoption or foster care of a child. </a:t>
            </a:r>
          </a:p>
          <a:p>
            <a:pPr lvl="1"/>
            <a:r>
              <a:rPr lang="en-US" dirty="0"/>
              <a:t>Leave for reasons related to deployment or military activities of employee's spouse, child, or parent who is a member of the armed forces.  </a:t>
            </a:r>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48230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SB 1383: Implications for Larger Employers (50 or Employees) Covered by CFRA And FMLA</a:t>
            </a:r>
          </a:p>
        </p:txBody>
      </p:sp>
      <p:sp>
        <p:nvSpPr>
          <p:cNvPr id="5" name="Content Placeholder 4">
            <a:extLst>
              <a:ext uri="{FF2B5EF4-FFF2-40B4-BE49-F238E27FC236}">
                <a16:creationId xmlns:a16="http://schemas.microsoft.com/office/drawing/2014/main" id="{277AE430-20DC-D143-A4EF-BE1345F4607D}"/>
              </a:ext>
            </a:extLst>
          </p:cNvPr>
          <p:cNvSpPr>
            <a:spLocks noGrp="1"/>
          </p:cNvSpPr>
          <p:nvPr>
            <p:ph idx="1"/>
          </p:nvPr>
        </p:nvSpPr>
        <p:spPr/>
        <p:txBody>
          <a:bodyPr/>
          <a:lstStyle/>
          <a:p>
            <a:r>
              <a:rPr lang="en-US" dirty="0"/>
              <a:t>When CFRA extends a right that does not exist under the FMLA:</a:t>
            </a:r>
          </a:p>
          <a:p>
            <a:pPr lvl="1"/>
            <a:r>
              <a:rPr lang="en-US" dirty="0"/>
              <a:t>Leave for serious health condition of a child of any age</a:t>
            </a:r>
          </a:p>
          <a:p>
            <a:pPr lvl="2"/>
            <a:r>
              <a:rPr lang="en-US" dirty="0"/>
              <a:t>Includes child of a domestic partner</a:t>
            </a:r>
          </a:p>
          <a:p>
            <a:pPr lvl="1"/>
            <a:r>
              <a:rPr lang="en-US" dirty="0"/>
              <a:t>Leave for serious health condition of a grandparent</a:t>
            </a:r>
          </a:p>
          <a:p>
            <a:pPr lvl="2"/>
            <a:r>
              <a:rPr lang="en-US" dirty="0"/>
              <a:t>"Grandparent" means a parent of the employee's parent</a:t>
            </a:r>
          </a:p>
          <a:p>
            <a:pPr lvl="1"/>
            <a:r>
              <a:rPr lang="en-US" dirty="0"/>
              <a:t>Leave for serious health condition of a grandchild</a:t>
            </a:r>
          </a:p>
          <a:p>
            <a:pPr lvl="2"/>
            <a:r>
              <a:rPr lang="en-US" dirty="0"/>
              <a:t>"Grandchild" means child of the employee's child</a:t>
            </a:r>
          </a:p>
          <a:p>
            <a:pPr lvl="1"/>
            <a:r>
              <a:rPr lang="en-US" dirty="0"/>
              <a:t>Leave for serious health condition of a sibling</a:t>
            </a:r>
          </a:p>
          <a:p>
            <a:pPr lvl="2"/>
            <a:r>
              <a:rPr lang="en-US" dirty="0"/>
              <a:t>"Sibling" means a person related to another person by blood, adoption, or affinity through a common legal or biological parent</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55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Karin Bailey, Associate	</a:t>
            </a:r>
          </a:p>
        </p:txBody>
      </p:sp>
      <p:sp>
        <p:nvSpPr>
          <p:cNvPr id="8" name="Content Placeholder 7"/>
          <p:cNvSpPr>
            <a:spLocks noGrp="1"/>
          </p:cNvSpPr>
          <p:nvPr>
            <p:ph sz="half" idx="1"/>
          </p:nvPr>
        </p:nvSpPr>
        <p:spPr>
          <a:xfrm>
            <a:off x="609600" y="1828800"/>
            <a:ext cx="8356270" cy="4953000"/>
          </a:xfrm>
        </p:spPr>
        <p:txBody>
          <a:bodyPr/>
          <a:lstStyle/>
          <a:p>
            <a:pPr marL="0" indent="0">
              <a:buNone/>
            </a:pPr>
            <a:r>
              <a:rPr lang="en-US" sz="2000" dirty="0"/>
              <a:t>Karin Bailey, an associate attorney, represents public and private sector entities in all employment matters including wage and hour actions, labor and collective bargaining issues, workplace audits and investigations, and discrimination and harassment claims. She provides advice and counsel to clients on various labor and employment issues, including compliance with California wage and hour laws and laws regulating employee leave, termination, and discrimination and harassment.</a:t>
            </a:r>
          </a:p>
        </p:txBody>
      </p:sp>
      <p:pic>
        <p:nvPicPr>
          <p:cNvPr id="60421" name="Picture 8"/>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9226550" y="1905794"/>
            <a:ext cx="2559049" cy="319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435434E-BC42-4273-9326-9DBCCC5E4350}" type="slidenum">
              <a:rPr lang="en-US" altLang="en-US" smtClean="0"/>
              <a:pPr>
                <a:defRPr/>
              </a:pPr>
              <a:t>7</a:t>
            </a:fld>
            <a:endParaRPr lang="en-US" altLang="en-US" dirty="0"/>
          </a:p>
        </p:txBody>
      </p:sp>
      <p:sp>
        <p:nvSpPr>
          <p:cNvPr id="5" name="Rectangle 4">
            <a:extLst>
              <a:ext uri="{FF2B5EF4-FFF2-40B4-BE49-F238E27FC236}">
                <a16:creationId xmlns:a16="http://schemas.microsoft.com/office/drawing/2014/main" id="{B50EE01D-9E03-0341-8DB9-48E9173B22C2}"/>
              </a:ext>
            </a:extLst>
          </p:cNvPr>
          <p:cNvSpPr/>
          <p:nvPr/>
        </p:nvSpPr>
        <p:spPr>
          <a:xfrm>
            <a:off x="9286875" y="5302160"/>
            <a:ext cx="2438400" cy="707886"/>
          </a:xfrm>
          <a:prstGeom prst="rect">
            <a:avLst/>
          </a:prstGeom>
        </p:spPr>
        <p:txBody>
          <a:bodyPr wrap="square">
            <a:spAutoFit/>
          </a:bodyPr>
          <a:lstStyle/>
          <a:p>
            <a:pPr algn="ctr"/>
            <a:r>
              <a:rPr lang="en-US" altLang="en-US" sz="2000" i="1" dirty="0">
                <a:latin typeface="Arial" panose="020B0604020202020204" pitchFamily="34" charset="0"/>
                <a:cs typeface="Arial" panose="020B0604020202020204" pitchFamily="34" charset="0"/>
              </a:rPr>
              <a:t>916-321-4386</a:t>
            </a:r>
          </a:p>
          <a:p>
            <a:pPr algn="ctr"/>
            <a:r>
              <a:rPr lang="en-US" altLang="en-US" sz="2000" i="1" dirty="0" err="1">
                <a:latin typeface="Arial" panose="020B0604020202020204" pitchFamily="34" charset="0"/>
                <a:cs typeface="Arial" panose="020B0604020202020204" pitchFamily="34" charset="0"/>
              </a:rPr>
              <a:t>kbailey@kmtg.com</a:t>
            </a:r>
            <a:endParaRPr lang="en-US"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0558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SB 1383: Implications for Larger Employers (50 or Employees) Covered by CFRA And FMLA</a:t>
            </a:r>
          </a:p>
        </p:txBody>
      </p:sp>
      <p:sp>
        <p:nvSpPr>
          <p:cNvPr id="5" name="Content Placeholder 4">
            <a:extLst>
              <a:ext uri="{FF2B5EF4-FFF2-40B4-BE49-F238E27FC236}">
                <a16:creationId xmlns:a16="http://schemas.microsoft.com/office/drawing/2014/main" id="{277AE430-20DC-D143-A4EF-BE1345F4607D}"/>
              </a:ext>
            </a:extLst>
          </p:cNvPr>
          <p:cNvSpPr>
            <a:spLocks noGrp="1"/>
          </p:cNvSpPr>
          <p:nvPr>
            <p:ph idx="1"/>
          </p:nvPr>
        </p:nvSpPr>
        <p:spPr/>
        <p:txBody>
          <a:bodyPr/>
          <a:lstStyle/>
          <a:p>
            <a:pPr lvl="1"/>
            <a:r>
              <a:rPr lang="en-US" dirty="0"/>
              <a:t>Leave for serious health condition of a domestic partner</a:t>
            </a:r>
          </a:p>
          <a:p>
            <a:pPr lvl="2"/>
            <a:r>
              <a:rPr lang="en-US" dirty="0"/>
              <a:t>"Domestic partners" means two adults who have chosen to share one another's lives in an intimate and committed relationship or mutual caring, as defined in Cal. Family Code Section 297. </a:t>
            </a:r>
          </a:p>
          <a:p>
            <a:pPr lvl="1"/>
            <a:r>
              <a:rPr lang="en-US" dirty="0"/>
              <a:t>Leave for reasons related to deployment or military activities of employee's domestic partner</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6983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SB 1383: Implications for Larger Employers (50 or </a:t>
            </a:r>
            <a:r>
              <a:rPr lang="en-US" dirty="0" smtClean="0"/>
              <a:t>More Employees</a:t>
            </a:r>
            <a:r>
              <a:rPr lang="en-US" dirty="0"/>
              <a:t>) Covered by CFRA And FMLA</a:t>
            </a:r>
          </a:p>
        </p:txBody>
      </p:sp>
      <p:sp>
        <p:nvSpPr>
          <p:cNvPr id="9" name="Content Placeholder 8">
            <a:extLst>
              <a:ext uri="{FF2B5EF4-FFF2-40B4-BE49-F238E27FC236}">
                <a16:creationId xmlns:a16="http://schemas.microsoft.com/office/drawing/2014/main" id="{48FCE810-0705-F349-B490-1ADEC542F9E7}"/>
              </a:ext>
            </a:extLst>
          </p:cNvPr>
          <p:cNvSpPr>
            <a:spLocks noGrp="1"/>
          </p:cNvSpPr>
          <p:nvPr>
            <p:ph idx="1"/>
          </p:nvPr>
        </p:nvSpPr>
        <p:spPr>
          <a:xfrm>
            <a:off x="609600" y="2098675"/>
            <a:ext cx="11455730" cy="3997325"/>
          </a:xfrm>
        </p:spPr>
        <p:txBody>
          <a:bodyPr/>
          <a:lstStyle/>
          <a:p>
            <a:r>
              <a:rPr lang="en-US" dirty="0"/>
              <a:t>The impact of these expanded leave areas where CFRA leave does not run concurrently with FMLA is that a qualified employee may therefore be able to receive up to 12 weeks of CFRA leave and a separate 12 weeks of FMLA leave – for a total of 24 weeks of protected leave – in a 12-month period.  </a:t>
            </a:r>
          </a:p>
          <a:p>
            <a:r>
              <a:rPr lang="en-US" dirty="0"/>
              <a:t>For example, an employee could take 12 weeks of CFRA leave to care for a sibling (a reason that is not covered by the FMLA) and then take 12 additional weeks of FMLA leave to care for a parent (a reason that is covered by both CFRA and the FMLA).</a:t>
            </a:r>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1694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fontScale="90000"/>
          </a:bodyPr>
          <a:lstStyle/>
          <a:p>
            <a:r>
              <a:rPr lang="en-US" dirty="0"/>
              <a:t>SB 1383: Implications for Larger Employers (50 or </a:t>
            </a:r>
            <a:r>
              <a:rPr lang="en-US" dirty="0" smtClean="0"/>
              <a:t>More Employees</a:t>
            </a:r>
            <a:r>
              <a:rPr lang="en-US" dirty="0"/>
              <a:t>) Covered by CFRA And FMLA</a:t>
            </a:r>
          </a:p>
        </p:txBody>
      </p:sp>
      <p:sp>
        <p:nvSpPr>
          <p:cNvPr id="9" name="Content Placeholder 8">
            <a:extLst>
              <a:ext uri="{FF2B5EF4-FFF2-40B4-BE49-F238E27FC236}">
                <a16:creationId xmlns:a16="http://schemas.microsoft.com/office/drawing/2014/main" id="{48FCE810-0705-F349-B490-1ADEC542F9E7}"/>
              </a:ext>
            </a:extLst>
          </p:cNvPr>
          <p:cNvSpPr>
            <a:spLocks noGrp="1"/>
          </p:cNvSpPr>
          <p:nvPr>
            <p:ph idx="1"/>
          </p:nvPr>
        </p:nvSpPr>
        <p:spPr>
          <a:xfrm>
            <a:off x="609600" y="2098675"/>
            <a:ext cx="11455730" cy="3997325"/>
          </a:xfrm>
        </p:spPr>
        <p:txBody>
          <a:bodyPr/>
          <a:lstStyle/>
          <a:p>
            <a:r>
              <a:rPr lang="en-US" dirty="0"/>
              <a:t>L</a:t>
            </a:r>
            <a:r>
              <a:rPr lang="en-US" dirty="0" smtClean="0"/>
              <a:t>arge </a:t>
            </a:r>
            <a:r>
              <a:rPr lang="en-US" dirty="0"/>
              <a:t>employers already subject to existing CFRA and FMLA requirements, should familiarize themselves with the changes in the CFRA, update their family and medical leave policies to account for those changes, </a:t>
            </a:r>
            <a:r>
              <a:rPr lang="en-US" b="1" dirty="0"/>
              <a:t>and pay close attention to the new qualifying reasons for leave when administering and tracking leave under CFRA and/or FMLA.</a:t>
            </a:r>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14212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1124: Health Care Service Plans</a:t>
            </a:r>
          </a:p>
        </p:txBody>
      </p:sp>
      <p:sp>
        <p:nvSpPr>
          <p:cNvPr id="3" name="Content Placeholder 2"/>
          <p:cNvSpPr>
            <a:spLocks noGrp="1"/>
          </p:cNvSpPr>
          <p:nvPr>
            <p:ph idx="1"/>
          </p:nvPr>
        </p:nvSpPr>
        <p:spPr>
          <a:xfrm>
            <a:off x="609600" y="2098675"/>
            <a:ext cx="11176000" cy="3997325"/>
          </a:xfrm>
        </p:spPr>
        <p:txBody>
          <a:bodyPr/>
          <a:lstStyle/>
          <a:p>
            <a:r>
              <a:rPr lang="en-US" dirty="0"/>
              <a:t>The bill adds section 1343.3 to the Health and Safety Code.</a:t>
            </a:r>
          </a:p>
          <a:p>
            <a:r>
              <a:rPr lang="en-US" dirty="0"/>
              <a:t>The bill authorizes the creation of two pilot programs, one in Southern California and one in Northern California, whereby health care providers can undertake risk-bearing arrangements with a voluntary employees’ beneficiary association with enrollment of greater than 100,000 lives, or a trust fund that is a welfare plan with enrollment of greater than 25,000 lives. The purpose of the pilot program is to demonstrate the control of costs for health care services and the improvement of the quality of those services.</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5097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76FE-D588-474B-A62B-DD6BC02C1DD0}"/>
              </a:ext>
            </a:extLst>
          </p:cNvPr>
          <p:cNvSpPr>
            <a:spLocks noGrp="1"/>
          </p:cNvSpPr>
          <p:nvPr>
            <p:ph type="title"/>
          </p:nvPr>
        </p:nvSpPr>
        <p:spPr/>
        <p:txBody>
          <a:bodyPr/>
          <a:lstStyle/>
          <a:p>
            <a:r>
              <a:rPr lang="en-US" dirty="0"/>
              <a:t>Independent Contractors</a:t>
            </a:r>
          </a:p>
        </p:txBody>
      </p:sp>
      <p:sp>
        <p:nvSpPr>
          <p:cNvPr id="3" name="Text Placeholder 2">
            <a:extLst>
              <a:ext uri="{FF2B5EF4-FFF2-40B4-BE49-F238E27FC236}">
                <a16:creationId xmlns:a16="http://schemas.microsoft.com/office/drawing/2014/main" id="{5FCC5330-59AE-F440-BFAC-DE44F8925BC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93B742FB-F2FE-AE40-A123-C1C3D001C28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627F5F-0911-4575-8A36-D842D629DDAF}"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4619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Labor Code Housekeeping</a:t>
            </a:r>
          </a:p>
        </p:txBody>
      </p:sp>
      <p:sp>
        <p:nvSpPr>
          <p:cNvPr id="3" name="Content Placeholder 2"/>
          <p:cNvSpPr>
            <a:spLocks noGrp="1"/>
          </p:cNvSpPr>
          <p:nvPr>
            <p:ph idx="1"/>
          </p:nvPr>
        </p:nvSpPr>
        <p:spPr>
          <a:xfrm>
            <a:off x="609600" y="2098675"/>
            <a:ext cx="11176000" cy="3997325"/>
          </a:xfrm>
        </p:spPr>
        <p:txBody>
          <a:bodyPr/>
          <a:lstStyle/>
          <a:p>
            <a:r>
              <a:rPr lang="en-US" dirty="0"/>
              <a:t>AB 5 has become AB 2257</a:t>
            </a:r>
          </a:p>
          <a:p>
            <a:r>
              <a:rPr lang="en-US" dirty="0"/>
              <a:t>Labor Code section 2750.3 is repealed in favor of new Chapter 2 of Division 3 of the Labor Code consisting of Labor Code sections 2775 to 2787</a:t>
            </a:r>
          </a:p>
        </p:txBody>
      </p:sp>
      <p:sp>
        <p:nvSpPr>
          <p:cNvPr id="5" name="Slide Number Placeholder 4"/>
          <p:cNvSpPr>
            <a:spLocks noGrp="1"/>
          </p:cNvSpPr>
          <p:nvPr>
            <p:ph type="sldNum" sz="quarter" idx="12"/>
          </p:nvPr>
        </p:nvSpPr>
        <p:spPr>
          <a:xfrm>
            <a:off x="8534400" y="6400800"/>
            <a:ext cx="24384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74363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Basic Presumption: ABC Test </a:t>
            </a:r>
          </a:p>
        </p:txBody>
      </p:sp>
      <p:sp>
        <p:nvSpPr>
          <p:cNvPr id="3" name="Content Placeholder 2"/>
          <p:cNvSpPr>
            <a:spLocks noGrp="1"/>
          </p:cNvSpPr>
          <p:nvPr>
            <p:ph idx="1"/>
          </p:nvPr>
        </p:nvSpPr>
        <p:spPr>
          <a:xfrm>
            <a:off x="609600" y="2098675"/>
            <a:ext cx="11176000" cy="3997325"/>
          </a:xfrm>
        </p:spPr>
        <p:txBody>
          <a:bodyPr/>
          <a:lstStyle/>
          <a:p>
            <a:r>
              <a:rPr lang="en-US" dirty="0"/>
              <a:t>New Labor Code section 2775(b): For purposes of this code and the Unemployment Insurance Code, and for the purposes of wage orders of the Industrial Welfare Commission, a person providing labor or services for remuneration shall be considered an employee rather than an independent contractor unless the hiring entity demonstrates that all of the following conditions are satisfied:</a:t>
            </a:r>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76</a:t>
            </a:fld>
            <a:endParaRPr lang="en-US" altLang="en-US" noProof="0" dirty="0"/>
          </a:p>
        </p:txBody>
      </p:sp>
    </p:spTree>
    <p:extLst>
      <p:ext uri="{BB962C8B-B14F-4D97-AF65-F5344CB8AC3E}">
        <p14:creationId xmlns:p14="http://schemas.microsoft.com/office/powerpoint/2010/main" val="26712265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ABC Test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a:t>The person is free from the control and direction of the hiring entity in connection with the performance of the work, both under the contract for the performance of the work and in fact.</a:t>
            </a:r>
          </a:p>
          <a:p>
            <a:pPr marL="514350" indent="-514350">
              <a:buFont typeface="+mj-lt"/>
              <a:buAutoNum type="alphaUcPeriod"/>
            </a:pPr>
            <a:r>
              <a:rPr lang="en-US"/>
              <a:t>The person performs work that is outside the usual course of the hiring entity’s business.</a:t>
            </a:r>
          </a:p>
          <a:p>
            <a:pPr marL="514350" indent="-514350">
              <a:buFont typeface="+mj-lt"/>
              <a:buAutoNum type="alphaUcPeriod"/>
            </a:pPr>
            <a:r>
              <a:rPr lang="en-US"/>
              <a:t>The person is customarily engaged in an independently established trade, occupation, or business of the same nature as that involved in the work performed.</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1626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Factor A – Control</a:t>
            </a:r>
          </a:p>
        </p:txBody>
      </p:sp>
      <p:sp>
        <p:nvSpPr>
          <p:cNvPr id="6" name="Content Placeholder 5"/>
          <p:cNvSpPr>
            <a:spLocks noGrp="1"/>
          </p:cNvSpPr>
          <p:nvPr>
            <p:ph idx="1"/>
          </p:nvPr>
        </p:nvSpPr>
        <p:spPr/>
        <p:txBody>
          <a:bodyPr>
            <a:normAutofit lnSpcReduction="10000"/>
          </a:bodyPr>
          <a:lstStyle/>
          <a:p>
            <a:r>
              <a:rPr lang="en-US" dirty="0"/>
              <a:t>The person is free from the control and direction of the hiring entity in connection with the performance of the work, both under the contract for the performance of the work and in fact.</a:t>
            </a:r>
          </a:p>
          <a:p>
            <a:pPr lvl="1"/>
            <a:r>
              <a:rPr lang="en-US" dirty="0"/>
              <a:t>Control refers to the “means, manner, and methods” for performing the work.</a:t>
            </a:r>
          </a:p>
          <a:p>
            <a:pPr lvl="1"/>
            <a:r>
              <a:rPr lang="en-US" dirty="0"/>
              <a:t>Independent contractor agreement must express freedom from control.</a:t>
            </a:r>
          </a:p>
          <a:p>
            <a:pPr lvl="1"/>
            <a:r>
              <a:rPr lang="en-US" dirty="0"/>
              <a:t>Actual work performed cannot be controlled by hiring entity regardless of what agreement states.</a:t>
            </a:r>
          </a:p>
          <a:p>
            <a:pPr lvl="1"/>
            <a:r>
              <a:rPr lang="en-US" dirty="0"/>
              <a:t>Freedom from control is not synonymous with an inability to control the outcome.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FF03F5-CD9E-4507-9EDC-521D81FDBC83}"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0579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 B – Work Outside Usual Course of Hiring Entity’s Business</a:t>
            </a:r>
          </a:p>
        </p:txBody>
      </p:sp>
      <p:sp>
        <p:nvSpPr>
          <p:cNvPr id="3" name="Content Placeholder 2"/>
          <p:cNvSpPr>
            <a:spLocks noGrp="1"/>
          </p:cNvSpPr>
          <p:nvPr>
            <p:ph idx="1"/>
          </p:nvPr>
        </p:nvSpPr>
        <p:spPr/>
        <p:txBody>
          <a:bodyPr/>
          <a:lstStyle/>
          <a:p>
            <a:r>
              <a:rPr lang="en-US" dirty="0"/>
              <a:t>Generally, the most difficult element to meet.</a:t>
            </a:r>
          </a:p>
          <a:p>
            <a:r>
              <a:rPr lang="en-US" dirty="0"/>
              <a:t>Little case law guidance in terms of defining work falling within the “usual course of hiring entity’s business.”</a:t>
            </a:r>
          </a:p>
          <a:p>
            <a:r>
              <a:rPr lang="en-US" dirty="0"/>
              <a:t>Key is to define scope of services in agreement narrowly.</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035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8EF5D6-EFA8-4A41-9EF6-517BA086E0DA}"/>
              </a:ext>
            </a:extLst>
          </p:cNvPr>
          <p:cNvSpPr>
            <a:spLocks noGrp="1"/>
          </p:cNvSpPr>
          <p:nvPr>
            <p:ph type="title"/>
          </p:nvPr>
        </p:nvSpPr>
        <p:spPr/>
        <p:txBody>
          <a:bodyPr/>
          <a:lstStyle/>
          <a:p>
            <a:r>
              <a:rPr lang="en-US" dirty="0"/>
              <a:t>COVID-19 Related Legislation</a:t>
            </a:r>
          </a:p>
        </p:txBody>
      </p:sp>
      <p:sp>
        <p:nvSpPr>
          <p:cNvPr id="7" name="Text Placeholder 6">
            <a:extLst>
              <a:ext uri="{FF2B5EF4-FFF2-40B4-BE49-F238E27FC236}">
                <a16:creationId xmlns:a16="http://schemas.microsoft.com/office/drawing/2014/main" id="{E830E6C0-DC61-7748-982F-ADCF63DEFFBD}"/>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475A78B8-515F-6C40-A252-998134035B0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1103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 C – Customarily Engaged in Trade or Business</a:t>
            </a:r>
          </a:p>
        </p:txBody>
      </p:sp>
      <p:sp>
        <p:nvSpPr>
          <p:cNvPr id="3" name="Content Placeholder 2"/>
          <p:cNvSpPr>
            <a:spLocks noGrp="1"/>
          </p:cNvSpPr>
          <p:nvPr>
            <p:ph idx="1"/>
          </p:nvPr>
        </p:nvSpPr>
        <p:spPr/>
        <p:txBody>
          <a:bodyPr/>
          <a:lstStyle/>
          <a:p>
            <a:r>
              <a:rPr lang="en-US" dirty="0"/>
              <a:t>Courts should look at whether the worker has taken “the usual steps to establish and promote” its business, including “through incorporation, licensure, [and] advertisements….”  </a:t>
            </a:r>
          </a:p>
          <a:p>
            <a:r>
              <a:rPr lang="en-US" dirty="0"/>
              <a:t>Importantly, the worker cannot simply “volunteer” to be an independent contractor and waive employees’ legal protections, due to the concern that such “volunteers” displace employees.</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2293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Exemptions from ABC Test</a:t>
            </a:r>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81</a:t>
            </a:fld>
            <a:endParaRPr lang="en-US" altLang="en-US" noProof="0" dirty="0"/>
          </a:p>
        </p:txBody>
      </p:sp>
      <p:pic>
        <p:nvPicPr>
          <p:cNvPr id="6" name="Picture 5"/>
          <p:cNvPicPr>
            <a:picLocks noChangeAspect="1"/>
          </p:cNvPicPr>
          <p:nvPr/>
        </p:nvPicPr>
        <p:blipFill>
          <a:blip r:embed="rId2"/>
          <a:stretch>
            <a:fillRect/>
          </a:stretch>
        </p:blipFill>
        <p:spPr>
          <a:xfrm>
            <a:off x="3742288" y="2106028"/>
            <a:ext cx="4910623" cy="4751972"/>
          </a:xfrm>
          <a:prstGeom prst="rect">
            <a:avLst/>
          </a:prstGeom>
        </p:spPr>
      </p:pic>
    </p:spTree>
    <p:extLst>
      <p:ext uri="{BB962C8B-B14F-4D97-AF65-F5344CB8AC3E}">
        <p14:creationId xmlns:p14="http://schemas.microsoft.com/office/powerpoint/2010/main" val="14279890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S. G. </a:t>
            </a:r>
            <a:r>
              <a:rPr lang="en-US" i="1" dirty="0" err="1"/>
              <a:t>Borello</a:t>
            </a:r>
            <a:r>
              <a:rPr lang="en-US" i="1" dirty="0"/>
              <a:t> &amp; Sons </a:t>
            </a:r>
            <a:r>
              <a:rPr lang="en-US" dirty="0"/>
              <a:t>Test</a:t>
            </a:r>
          </a:p>
        </p:txBody>
      </p:sp>
      <p:sp>
        <p:nvSpPr>
          <p:cNvPr id="6" name="Content Placeholder 5"/>
          <p:cNvSpPr>
            <a:spLocks noGrp="1"/>
          </p:cNvSpPr>
          <p:nvPr>
            <p:ph idx="1"/>
          </p:nvPr>
        </p:nvSpPr>
        <p:spPr/>
        <p:txBody>
          <a:bodyPr/>
          <a:lstStyle/>
          <a:p>
            <a:endParaRPr lang="en-US" dirty="0"/>
          </a:p>
          <a:p>
            <a:endParaRPr lang="en-US" dirty="0"/>
          </a:p>
          <a:p>
            <a:r>
              <a:rPr lang="en-US" dirty="0"/>
              <a:t>If exemption from ABC test applies, test from </a:t>
            </a:r>
            <a:r>
              <a:rPr lang="en-US" i="1" dirty="0"/>
              <a:t>S. G. </a:t>
            </a:r>
            <a:r>
              <a:rPr lang="en-US" i="1" dirty="0" err="1"/>
              <a:t>Borello</a:t>
            </a:r>
            <a:r>
              <a:rPr lang="en-US" i="1" dirty="0"/>
              <a:t> &amp; Sons, Inc. v. Dept. of Ind. Rel. </a:t>
            </a:r>
            <a:r>
              <a:rPr lang="en-US" dirty="0"/>
              <a:t>(1989) 48 Cal.341 applies.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FF03F5-CD9E-4507-9EDC-521D81FDBC83}"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85859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Borello</a:t>
            </a:r>
            <a:r>
              <a:rPr lang="en-US" i="1" dirty="0"/>
              <a:t> </a:t>
            </a:r>
            <a:r>
              <a:rPr lang="en-US" dirty="0"/>
              <a:t>factors</a:t>
            </a:r>
          </a:p>
        </p:txBody>
      </p:sp>
      <p:sp>
        <p:nvSpPr>
          <p:cNvPr id="6" name="Content Placeholder 5"/>
          <p:cNvSpPr>
            <a:spLocks noGrp="1"/>
          </p:cNvSpPr>
          <p:nvPr>
            <p:ph sz="half" idx="1"/>
          </p:nvPr>
        </p:nvSpPr>
        <p:spPr/>
        <p:txBody>
          <a:bodyPr>
            <a:normAutofit fontScale="85000" lnSpcReduction="20000"/>
          </a:bodyPr>
          <a:lstStyle/>
          <a:p>
            <a:r>
              <a:rPr lang="en-US" dirty="0"/>
              <a:t>Whether the worker performing services holds themselves out as being engaged in an occupation or business distinct from that of the employer;</a:t>
            </a:r>
          </a:p>
          <a:p>
            <a:r>
              <a:rPr lang="en-US" dirty="0"/>
              <a:t>Whether the work is a regular or integral part of the employer’s business;</a:t>
            </a:r>
          </a:p>
          <a:p>
            <a:r>
              <a:rPr lang="en-US" dirty="0"/>
              <a:t>Whether the employer or the worker supplies the instrumentalities, tools, and the place for the worker doing the work;</a:t>
            </a:r>
          </a:p>
          <a:p>
            <a:endParaRPr lang="en-US" dirty="0"/>
          </a:p>
        </p:txBody>
      </p:sp>
      <p:sp>
        <p:nvSpPr>
          <p:cNvPr id="7" name="Content Placeholder 6"/>
          <p:cNvSpPr>
            <a:spLocks noGrp="1"/>
          </p:cNvSpPr>
          <p:nvPr>
            <p:ph sz="half" idx="2"/>
          </p:nvPr>
        </p:nvSpPr>
        <p:spPr/>
        <p:txBody>
          <a:bodyPr>
            <a:normAutofit fontScale="92500" lnSpcReduction="20000"/>
          </a:bodyPr>
          <a:lstStyle/>
          <a:p>
            <a:r>
              <a:rPr lang="en-US" dirty="0"/>
              <a:t>Whether the worker has invested in the business, such as in the equipment or materials required by their task;</a:t>
            </a:r>
          </a:p>
          <a:p>
            <a:r>
              <a:rPr lang="en-US" dirty="0"/>
              <a:t>Whether the service provided requires a special skill;</a:t>
            </a:r>
          </a:p>
          <a:p>
            <a:r>
              <a:rPr lang="en-US" dirty="0"/>
              <a:t>The kind of occupation, and whether the work is usually done under the direction of the employer or by a specialist without supervision;</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9782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Borello </a:t>
            </a:r>
            <a:r>
              <a:rPr lang="en-US"/>
              <a:t>factors, cont’d</a:t>
            </a:r>
            <a:endParaRPr lang="en-US" i="1" dirty="0"/>
          </a:p>
        </p:txBody>
      </p:sp>
      <p:sp>
        <p:nvSpPr>
          <p:cNvPr id="3" name="Content Placeholder 2"/>
          <p:cNvSpPr>
            <a:spLocks noGrp="1"/>
          </p:cNvSpPr>
          <p:nvPr>
            <p:ph sz="half" idx="1"/>
          </p:nvPr>
        </p:nvSpPr>
        <p:spPr/>
        <p:txBody>
          <a:bodyPr>
            <a:normAutofit fontScale="92500"/>
          </a:bodyPr>
          <a:lstStyle/>
          <a:p>
            <a:r>
              <a:rPr lang="en-US" dirty="0"/>
              <a:t>The worker’s opportunity for profit or loss depending on their managerial skill;</a:t>
            </a:r>
          </a:p>
          <a:p>
            <a:r>
              <a:rPr lang="en-US" dirty="0"/>
              <a:t>The length of time for which the services are to be performed;</a:t>
            </a:r>
          </a:p>
          <a:p>
            <a:r>
              <a:rPr lang="en-US" dirty="0"/>
              <a:t>The degree of permanence of the working relationship;</a:t>
            </a:r>
          </a:p>
          <a:p>
            <a:r>
              <a:rPr lang="en-US" dirty="0"/>
              <a:t>The method of payment, whether by time or by the job;</a:t>
            </a:r>
          </a:p>
        </p:txBody>
      </p:sp>
      <p:sp>
        <p:nvSpPr>
          <p:cNvPr id="4" name="Content Placeholder 3"/>
          <p:cNvSpPr>
            <a:spLocks noGrp="1"/>
          </p:cNvSpPr>
          <p:nvPr>
            <p:ph sz="half" idx="2"/>
          </p:nvPr>
        </p:nvSpPr>
        <p:spPr/>
        <p:txBody>
          <a:bodyPr>
            <a:normAutofit fontScale="77500" lnSpcReduction="20000"/>
          </a:bodyPr>
          <a:lstStyle/>
          <a:p>
            <a:r>
              <a:rPr lang="en-US" dirty="0"/>
              <a:t>Whether the worker hires their own employees;</a:t>
            </a:r>
          </a:p>
          <a:p>
            <a:r>
              <a:rPr lang="en-US" dirty="0"/>
              <a:t>Whether the employer has a right to fire at will or whether a termination gives rise to an action for breach of contract; and</a:t>
            </a:r>
          </a:p>
          <a:p>
            <a:r>
              <a:rPr lang="en-US" dirty="0"/>
              <a:t>Whether or not the worker and the potential employer believe they are creating an employer-employee relationship (this may be relevant, but the legal determination of employment status is not based on whether the parties believe they have an employer-employee relationship).</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B65847-C384-4444-B69C-41D6B5DFCBA4}"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89843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 from ABC Test</a:t>
            </a:r>
          </a:p>
        </p:txBody>
      </p:sp>
      <p:sp>
        <p:nvSpPr>
          <p:cNvPr id="3" name="Content Placeholder 2"/>
          <p:cNvSpPr>
            <a:spLocks noGrp="1"/>
          </p:cNvSpPr>
          <p:nvPr>
            <p:ph idx="1"/>
          </p:nvPr>
        </p:nvSpPr>
        <p:spPr/>
        <p:txBody>
          <a:bodyPr/>
          <a:lstStyle/>
          <a:p>
            <a:r>
              <a:rPr lang="en-US" dirty="0"/>
              <a:t>AB 2257 enacts new Labor Code sections 2776 to 2784 that contain numerous exemptions from the ABC test, some of which are more general in nature, while others are industry specific.  </a:t>
            </a:r>
          </a:p>
          <a:p>
            <a:r>
              <a:rPr lang="en-US" dirty="0"/>
              <a:t>Exemptions contain numerous factors that must be met before exemption is applied.</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6969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Labor Code section 2776: Bona Fide Business-to-Business Contracting Relationship</a:t>
            </a:r>
            <a:endParaRPr lang="en-US" dirty="0"/>
          </a:p>
        </p:txBody>
      </p:sp>
      <p:sp>
        <p:nvSpPr>
          <p:cNvPr id="5" name="Content Placeholder 4"/>
          <p:cNvSpPr>
            <a:spLocks noGrp="1"/>
          </p:cNvSpPr>
          <p:nvPr>
            <p:ph idx="1"/>
          </p:nvPr>
        </p:nvSpPr>
        <p:spPr/>
        <p:txBody>
          <a:bodyPr/>
          <a:lstStyle/>
          <a:p>
            <a:r>
              <a:rPr lang="en-US"/>
              <a:t>Contracting business can be sole proprietorship, partnership, LLC, or corporation.</a:t>
            </a:r>
          </a:p>
          <a:p>
            <a:r>
              <a:rPr lang="en-US"/>
              <a:t>Status of relationship will be governed by </a:t>
            </a:r>
            <a:r>
              <a:rPr lang="en-US" i="1"/>
              <a:t>Borello </a:t>
            </a:r>
            <a:r>
              <a:rPr lang="en-US"/>
              <a:t>test, rather than ABC test, if Contracting business can establish </a:t>
            </a:r>
            <a:r>
              <a:rPr lang="en-US" b="1" i="1"/>
              <a:t>all</a:t>
            </a:r>
            <a:r>
              <a:rPr lang="en-US"/>
              <a:t> of the exception  elements: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FF03F5-CD9E-4507-9EDC-521D81FDBC83}"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53572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Factors for Business-to-Business Exemption</a:t>
            </a:r>
            <a:endParaRPr lang="en-US" dirty="0"/>
          </a:p>
        </p:txBody>
      </p:sp>
      <p:sp>
        <p:nvSpPr>
          <p:cNvPr id="6" name="Content Placeholder 5"/>
          <p:cNvSpPr>
            <a:spLocks noGrp="1"/>
          </p:cNvSpPr>
          <p:nvPr>
            <p:ph sz="half" idx="1"/>
          </p:nvPr>
        </p:nvSpPr>
        <p:spPr>
          <a:xfrm>
            <a:off x="609600" y="2098676"/>
            <a:ext cx="5486400" cy="3997325"/>
          </a:xfrm>
        </p:spPr>
        <p:txBody>
          <a:bodyPr>
            <a:normAutofit fontScale="77500" lnSpcReduction="20000"/>
          </a:bodyPr>
          <a:lstStyle/>
          <a:p>
            <a:r>
              <a:rPr lang="en-US" dirty="0"/>
              <a:t>The business service provider is free from the control and direction of the contracting business entity in connection with the performance of the work, both under the contract for the performance of the work and in fact.</a:t>
            </a:r>
          </a:p>
          <a:p>
            <a:r>
              <a:rPr lang="en-US" dirty="0"/>
              <a:t>The business service provider is providing services directly to the contracting business rather than to customers of the contracting business.</a:t>
            </a:r>
          </a:p>
          <a:p>
            <a:endParaRPr lang="en-US" dirty="0"/>
          </a:p>
        </p:txBody>
      </p:sp>
      <p:sp>
        <p:nvSpPr>
          <p:cNvPr id="7" name="Content Placeholder 6"/>
          <p:cNvSpPr>
            <a:spLocks noGrp="1"/>
          </p:cNvSpPr>
          <p:nvPr>
            <p:ph sz="half" idx="2"/>
          </p:nvPr>
        </p:nvSpPr>
        <p:spPr>
          <a:xfrm>
            <a:off x="6299200" y="2098676"/>
            <a:ext cx="5486400" cy="3997325"/>
          </a:xfrm>
        </p:spPr>
        <p:txBody>
          <a:bodyPr>
            <a:normAutofit fontScale="77500" lnSpcReduction="20000"/>
          </a:bodyPr>
          <a:lstStyle/>
          <a:p>
            <a:r>
              <a:rPr lang="en-US" dirty="0"/>
              <a:t>The contract with the business service provider is in writing and specifies the payment amount, including any applicable rate of pay, for services to be performed, as well as the due date of payment for such services.</a:t>
            </a:r>
          </a:p>
          <a:p>
            <a:r>
              <a:rPr lang="en-US" dirty="0"/>
              <a:t>If the work is performed in a jurisdiction that requires the business service provider to have a business license or business tax registration, the business service provider has the required business license or business tax registration.</a:t>
            </a:r>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87</a:t>
            </a:fld>
            <a:endParaRPr lang="en-US" altLang="en-US" noProof="0" dirty="0"/>
          </a:p>
        </p:txBody>
      </p:sp>
    </p:spTree>
    <p:extLst>
      <p:ext uri="{BB962C8B-B14F-4D97-AF65-F5344CB8AC3E}">
        <p14:creationId xmlns:p14="http://schemas.microsoft.com/office/powerpoint/2010/main" val="19522998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a:bodyPr>
          <a:lstStyle/>
          <a:p>
            <a:r>
              <a:rPr lang="en-US" dirty="0"/>
              <a:t>Factors for Business-to-Business Exemption</a:t>
            </a:r>
          </a:p>
        </p:txBody>
      </p:sp>
      <p:sp>
        <p:nvSpPr>
          <p:cNvPr id="3" name="Content Placeholder 2"/>
          <p:cNvSpPr>
            <a:spLocks noGrp="1"/>
          </p:cNvSpPr>
          <p:nvPr>
            <p:ph sz="half" idx="1"/>
          </p:nvPr>
        </p:nvSpPr>
        <p:spPr>
          <a:xfrm>
            <a:off x="609600" y="2098676"/>
            <a:ext cx="5486400" cy="3997325"/>
          </a:xfrm>
        </p:spPr>
        <p:txBody>
          <a:bodyPr>
            <a:normAutofit fontScale="85000" lnSpcReduction="10000"/>
          </a:bodyPr>
          <a:lstStyle/>
          <a:p>
            <a:r>
              <a:rPr lang="en-US" dirty="0"/>
              <a:t>The business service provider maintains a business location, which may include the business service provider’s residence, that is separate from the business or work location of the contracting business.</a:t>
            </a:r>
          </a:p>
          <a:p>
            <a:r>
              <a:rPr lang="en-US" dirty="0"/>
              <a:t>The business service provider is customarily engaged in an independently established business of the same nature as that involved in the work performed.</a:t>
            </a:r>
          </a:p>
        </p:txBody>
      </p:sp>
      <p:sp>
        <p:nvSpPr>
          <p:cNvPr id="4" name="Content Placeholder 3"/>
          <p:cNvSpPr>
            <a:spLocks noGrp="1"/>
          </p:cNvSpPr>
          <p:nvPr>
            <p:ph sz="half" idx="2"/>
          </p:nvPr>
        </p:nvSpPr>
        <p:spPr>
          <a:xfrm>
            <a:off x="6299200" y="2098676"/>
            <a:ext cx="5486400" cy="3997325"/>
          </a:xfrm>
        </p:spPr>
        <p:txBody>
          <a:bodyPr>
            <a:normAutofit fontScale="85000" lnSpcReduction="10000"/>
          </a:bodyPr>
          <a:lstStyle/>
          <a:p>
            <a:r>
              <a:rPr lang="en-US" dirty="0"/>
              <a:t>The business service provider can contract with other businesses to provide the same or similar services and maintain a clientele without restrictions from the hiring entity.</a:t>
            </a:r>
          </a:p>
          <a:p>
            <a:r>
              <a:rPr lang="en-US" dirty="0"/>
              <a:t>The business service provider advertises and holds itself out to the public as available to provide the same or similar services.</a:t>
            </a:r>
          </a:p>
        </p:txBody>
      </p:sp>
      <p:sp>
        <p:nvSpPr>
          <p:cNvPr id="6" name="Slide Number Placeholder 5"/>
          <p:cNvSpPr>
            <a:spLocks noGrp="1"/>
          </p:cNvSpPr>
          <p:nvPr>
            <p:ph type="sldNum" sz="quarter" idx="12"/>
          </p:nvPr>
        </p:nvSpPr>
        <p:spPr>
          <a:xfrm>
            <a:off x="8534400" y="6400800"/>
            <a:ext cx="2438400" cy="457200"/>
          </a:xfrm>
        </p:spPr>
        <p:txBody>
          <a:bodyPr/>
          <a:lstStyle/>
          <a:p>
            <a:pPr lvl="0"/>
            <a:fld id="{96B65847-C384-4444-B69C-41D6B5DFCBA4}" type="slidenum">
              <a:rPr lang="en-US" altLang="en-US" noProof="0" smtClean="0"/>
              <a:pPr lvl="0"/>
              <a:t>88</a:t>
            </a:fld>
            <a:endParaRPr lang="en-US" altLang="en-US" noProof="0" dirty="0"/>
          </a:p>
        </p:txBody>
      </p:sp>
    </p:spTree>
    <p:extLst>
      <p:ext uri="{BB962C8B-B14F-4D97-AF65-F5344CB8AC3E}">
        <p14:creationId xmlns:p14="http://schemas.microsoft.com/office/powerpoint/2010/main" val="29006990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normAutofit/>
          </a:bodyPr>
          <a:lstStyle/>
          <a:p>
            <a:r>
              <a:rPr lang="en-US" dirty="0"/>
              <a:t>Factors for Business-to-Business Exemption</a:t>
            </a:r>
          </a:p>
        </p:txBody>
      </p:sp>
      <p:sp>
        <p:nvSpPr>
          <p:cNvPr id="3" name="Content Placeholder 2"/>
          <p:cNvSpPr>
            <a:spLocks noGrp="1"/>
          </p:cNvSpPr>
          <p:nvPr>
            <p:ph sz="half" idx="1"/>
          </p:nvPr>
        </p:nvSpPr>
        <p:spPr>
          <a:xfrm>
            <a:off x="609600" y="2098676"/>
            <a:ext cx="5486400" cy="3997325"/>
          </a:xfrm>
        </p:spPr>
        <p:txBody>
          <a:bodyPr>
            <a:normAutofit fontScale="92500" lnSpcReduction="20000"/>
          </a:bodyPr>
          <a:lstStyle/>
          <a:p>
            <a:r>
              <a:rPr lang="en-US" dirty="0"/>
              <a:t>Consistent with the nature of the work, the business service provider provides its own tools, vehicles, and equipment to perform the services, not including any proprietary materials that may be necessary to perform the services under the contract.</a:t>
            </a:r>
          </a:p>
          <a:p>
            <a:r>
              <a:rPr lang="en-US" dirty="0"/>
              <a:t>The business service provider can negotiate its own rates.</a:t>
            </a:r>
          </a:p>
        </p:txBody>
      </p:sp>
      <p:sp>
        <p:nvSpPr>
          <p:cNvPr id="4" name="Content Placeholder 3"/>
          <p:cNvSpPr>
            <a:spLocks noGrp="1"/>
          </p:cNvSpPr>
          <p:nvPr>
            <p:ph sz="half" idx="2"/>
          </p:nvPr>
        </p:nvSpPr>
        <p:spPr>
          <a:xfrm>
            <a:off x="6299200" y="2098676"/>
            <a:ext cx="5486400" cy="3997325"/>
          </a:xfrm>
        </p:spPr>
        <p:txBody>
          <a:bodyPr>
            <a:normAutofit fontScale="92500" lnSpcReduction="20000"/>
          </a:bodyPr>
          <a:lstStyle/>
          <a:p>
            <a:r>
              <a:rPr lang="en-US" dirty="0"/>
              <a:t>Consistent with the nature of the work, the business service provider can set its own hours and location of work.</a:t>
            </a:r>
          </a:p>
          <a:p>
            <a:r>
              <a:rPr lang="en-US" dirty="0"/>
              <a:t>The business service provider is not performing the type of work for which a contractor’s license is required.</a:t>
            </a:r>
          </a:p>
        </p:txBody>
      </p:sp>
      <p:sp>
        <p:nvSpPr>
          <p:cNvPr id="6" name="Slide Number Placeholder 5"/>
          <p:cNvSpPr>
            <a:spLocks noGrp="1"/>
          </p:cNvSpPr>
          <p:nvPr>
            <p:ph type="sldNum" sz="quarter" idx="12"/>
          </p:nvPr>
        </p:nvSpPr>
        <p:spPr>
          <a:xfrm>
            <a:off x="8534400" y="6400800"/>
            <a:ext cx="2438400" cy="457200"/>
          </a:xfrm>
        </p:spPr>
        <p:txBody>
          <a:bodyPr/>
          <a:lstStyle/>
          <a:p>
            <a:pPr lvl="0"/>
            <a:fld id="{96B65847-C384-4444-B69C-41D6B5DFCBA4}" type="slidenum">
              <a:rPr lang="en-US" altLang="en-US" noProof="0" smtClean="0"/>
              <a:pPr lvl="0"/>
              <a:t>89</a:t>
            </a:fld>
            <a:endParaRPr lang="en-US" altLang="en-US" noProof="0" dirty="0"/>
          </a:p>
        </p:txBody>
      </p:sp>
    </p:spTree>
    <p:extLst>
      <p:ext uri="{BB962C8B-B14F-4D97-AF65-F5344CB8AC3E}">
        <p14:creationId xmlns:p14="http://schemas.microsoft.com/office/powerpoint/2010/main" val="276698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 1159 – Worker’s Compensation; COVID-19 Presumption</a:t>
            </a:r>
          </a:p>
        </p:txBody>
      </p:sp>
      <p:sp>
        <p:nvSpPr>
          <p:cNvPr id="3" name="Content Placeholder 2"/>
          <p:cNvSpPr>
            <a:spLocks noGrp="1"/>
          </p:cNvSpPr>
          <p:nvPr>
            <p:ph idx="1"/>
          </p:nvPr>
        </p:nvSpPr>
        <p:spPr/>
        <p:txBody>
          <a:bodyPr/>
          <a:lstStyle/>
          <a:p>
            <a:r>
              <a:rPr lang="en-US" dirty="0"/>
              <a:t>Revises the definition of “injury” for the purposes of workers’ compensation.</a:t>
            </a:r>
          </a:p>
          <a:p>
            <a:r>
              <a:rPr lang="en-US" dirty="0"/>
              <a:t>Includes illness or death from COVID-19 if the employee tested positive within 14 days of employee providing labor or services at the place of employment.</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09183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60375"/>
            <a:ext cx="11176000" cy="1139825"/>
          </a:xfrm>
        </p:spPr>
        <p:txBody>
          <a:bodyPr/>
          <a:lstStyle/>
          <a:p>
            <a:r>
              <a:rPr lang="en-US" dirty="0"/>
              <a:t>Labor Code section 2777 – Services Provided Through a Referral Agency</a:t>
            </a:r>
          </a:p>
        </p:txBody>
      </p:sp>
      <p:sp>
        <p:nvSpPr>
          <p:cNvPr id="6" name="Content Placeholder 5"/>
          <p:cNvSpPr>
            <a:spLocks noGrp="1"/>
          </p:cNvSpPr>
          <p:nvPr>
            <p:ph idx="1"/>
          </p:nvPr>
        </p:nvSpPr>
        <p:spPr>
          <a:xfrm>
            <a:off x="609600" y="2098675"/>
            <a:ext cx="11176000" cy="3997325"/>
          </a:xfrm>
        </p:spPr>
        <p:txBody>
          <a:bodyPr/>
          <a:lstStyle/>
          <a:p>
            <a:r>
              <a:rPr lang="en-US" dirty="0"/>
              <a:t>Referrals for services include, but are not limited to, graphic design, web design, photography, tutoring, consulting, youth sports coaching, caddying, wedding or event planning, services provided by wedding and event vendors, minor home repair, moving, errands, furniture assembly, animal services, dog walking, dog grooming, picture hanging, pool cleaning, yard cleanup, and interpreting services.</a:t>
            </a:r>
          </a:p>
          <a:p>
            <a:r>
              <a:rPr lang="en-US" dirty="0"/>
              <a:t>Some of these services are specifically defined and include additional requirements, e.g., consulting, youth sports coaching, and interpreting services.</a:t>
            </a:r>
          </a:p>
        </p:txBody>
      </p:sp>
      <p:sp>
        <p:nvSpPr>
          <p:cNvPr id="4" name="Slide Number Placeholder 3"/>
          <p:cNvSpPr>
            <a:spLocks noGrp="1"/>
          </p:cNvSpPr>
          <p:nvPr>
            <p:ph type="sldNum" sz="quarter" idx="12"/>
          </p:nvPr>
        </p:nvSpPr>
        <p:spPr>
          <a:xfrm>
            <a:off x="8534400" y="6400800"/>
            <a:ext cx="2438400" cy="457200"/>
          </a:xfrm>
        </p:spPr>
        <p:txBody>
          <a:bodyPr/>
          <a:lstStyle/>
          <a:p>
            <a:pPr lvl="0"/>
            <a:fld id="{E6FF03F5-CD9E-4507-9EDC-521D81FDBC83}" type="slidenum">
              <a:rPr lang="en-US" altLang="en-US" noProof="0" smtClean="0"/>
              <a:pPr lvl="0"/>
              <a:t>90</a:t>
            </a:fld>
            <a:endParaRPr lang="en-US" altLang="en-US" noProof="0" dirty="0"/>
          </a:p>
        </p:txBody>
      </p:sp>
    </p:spTree>
    <p:extLst>
      <p:ext uri="{BB962C8B-B14F-4D97-AF65-F5344CB8AC3E}">
        <p14:creationId xmlns:p14="http://schemas.microsoft.com/office/powerpoint/2010/main" val="25053463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Excluded from Referral Services</a:t>
            </a:r>
          </a:p>
        </p:txBody>
      </p:sp>
      <p:sp>
        <p:nvSpPr>
          <p:cNvPr id="3" name="Content Placeholder 2"/>
          <p:cNvSpPr>
            <a:spLocks noGrp="1"/>
          </p:cNvSpPr>
          <p:nvPr>
            <p:ph idx="1"/>
          </p:nvPr>
        </p:nvSpPr>
        <p:spPr>
          <a:xfrm>
            <a:off x="609600" y="2098675"/>
            <a:ext cx="11176000" cy="3997325"/>
          </a:xfrm>
        </p:spPr>
        <p:txBody>
          <a:bodyPr/>
          <a:lstStyle/>
          <a:p>
            <a:r>
              <a:rPr lang="en-US" dirty="0"/>
              <a:t>Referrals for services do not include services provided in an industry designated by the Division of Occupational Safety and Health or the Department of Industrial Relations as a high hazard industry pursuant to subparagraph (A) of paragraph (3) of subdivision (e) of Section 6401.7 of the Labor Code.</a:t>
            </a:r>
          </a:p>
          <a:p>
            <a:r>
              <a:rPr lang="en-US" dirty="0"/>
              <a:t>Also excludes referrals for businesses that provide janitorial, delivery, courier, transportation, trucking, agricultural labor, retail, logging, in-home care, or construction services other than minor home repair.</a:t>
            </a:r>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91</a:t>
            </a:fld>
            <a:endParaRPr lang="en-US" altLang="en-US" noProof="0" dirty="0"/>
          </a:p>
        </p:txBody>
      </p:sp>
    </p:spTree>
    <p:extLst>
      <p:ext uri="{BB962C8B-B14F-4D97-AF65-F5344CB8AC3E}">
        <p14:creationId xmlns:p14="http://schemas.microsoft.com/office/powerpoint/2010/main" val="2947207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Labor Code section 2778 – Professional Services</a:t>
            </a:r>
          </a:p>
        </p:txBody>
      </p:sp>
      <p:sp>
        <p:nvSpPr>
          <p:cNvPr id="3" name="Content Placeholder 2"/>
          <p:cNvSpPr>
            <a:spLocks noGrp="1"/>
          </p:cNvSpPr>
          <p:nvPr>
            <p:ph sz="half" idx="1"/>
          </p:nvPr>
        </p:nvSpPr>
        <p:spPr>
          <a:xfrm>
            <a:off x="609600" y="2098676"/>
            <a:ext cx="5486400" cy="3997325"/>
          </a:xfrm>
        </p:spPr>
        <p:txBody>
          <a:bodyPr>
            <a:normAutofit/>
          </a:bodyPr>
          <a:lstStyle/>
          <a:p>
            <a:r>
              <a:rPr lang="en-US" dirty="0"/>
              <a:t>Marketing</a:t>
            </a:r>
          </a:p>
          <a:p>
            <a:r>
              <a:rPr lang="en-US" dirty="0"/>
              <a:t>HR Administration</a:t>
            </a:r>
          </a:p>
          <a:p>
            <a:r>
              <a:rPr lang="en-US" dirty="0"/>
              <a:t>Travel agent</a:t>
            </a:r>
          </a:p>
          <a:p>
            <a:r>
              <a:rPr lang="en-US" dirty="0"/>
              <a:t>Graphic designer</a:t>
            </a:r>
          </a:p>
          <a:p>
            <a:r>
              <a:rPr lang="en-US" dirty="0"/>
              <a:t>Grant writer</a:t>
            </a:r>
          </a:p>
        </p:txBody>
      </p:sp>
      <p:sp>
        <p:nvSpPr>
          <p:cNvPr id="4" name="Content Placeholder 3"/>
          <p:cNvSpPr>
            <a:spLocks noGrp="1"/>
          </p:cNvSpPr>
          <p:nvPr>
            <p:ph sz="half" idx="2"/>
          </p:nvPr>
        </p:nvSpPr>
        <p:spPr>
          <a:xfrm>
            <a:off x="6299200" y="2098676"/>
            <a:ext cx="5486400" cy="3997325"/>
          </a:xfrm>
        </p:spPr>
        <p:txBody>
          <a:bodyPr/>
          <a:lstStyle/>
          <a:p>
            <a:r>
              <a:rPr lang="en-US" dirty="0"/>
              <a:t>Real estate professionals</a:t>
            </a:r>
          </a:p>
          <a:p>
            <a:r>
              <a:rPr lang="en-US" dirty="0"/>
              <a:t>Fine artist</a:t>
            </a:r>
          </a:p>
          <a:p>
            <a:r>
              <a:rPr lang="en-US" dirty="0"/>
              <a:t>Photographer/Videographer</a:t>
            </a:r>
          </a:p>
          <a:p>
            <a:r>
              <a:rPr lang="en-US" dirty="0"/>
              <a:t>Freelance writer</a:t>
            </a:r>
          </a:p>
        </p:txBody>
      </p:sp>
      <p:sp>
        <p:nvSpPr>
          <p:cNvPr id="6" name="Slide Number Placeholder 5"/>
          <p:cNvSpPr>
            <a:spLocks noGrp="1"/>
          </p:cNvSpPr>
          <p:nvPr>
            <p:ph type="sldNum" sz="quarter" idx="12"/>
          </p:nvPr>
        </p:nvSpPr>
        <p:spPr>
          <a:xfrm>
            <a:off x="8534400" y="6400800"/>
            <a:ext cx="2438400" cy="457200"/>
          </a:xfrm>
        </p:spPr>
        <p:txBody>
          <a:bodyPr/>
          <a:lstStyle/>
          <a:p>
            <a:pPr lvl="0"/>
            <a:fld id="{96B65847-C384-4444-B69C-41D6B5DFCBA4}" type="slidenum">
              <a:rPr lang="en-US" altLang="en-US" noProof="0" smtClean="0"/>
              <a:pPr lvl="0"/>
              <a:t>92</a:t>
            </a:fld>
            <a:endParaRPr lang="en-US" altLang="en-US" noProof="0" dirty="0"/>
          </a:p>
        </p:txBody>
      </p:sp>
    </p:spTree>
    <p:extLst>
      <p:ext uri="{BB962C8B-B14F-4D97-AF65-F5344CB8AC3E}">
        <p14:creationId xmlns:p14="http://schemas.microsoft.com/office/powerpoint/2010/main" val="33763322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Labor Code section </a:t>
            </a:r>
            <a:r>
              <a:rPr lang="en-US" dirty="0" smtClean="0"/>
              <a:t>2779 - Single-Engagement </a:t>
            </a:r>
            <a:r>
              <a:rPr lang="en-US" dirty="0"/>
              <a:t>Event </a:t>
            </a:r>
          </a:p>
        </p:txBody>
      </p:sp>
      <p:sp>
        <p:nvSpPr>
          <p:cNvPr id="8" name="Content Placeholder 7"/>
          <p:cNvSpPr>
            <a:spLocks noGrp="1"/>
          </p:cNvSpPr>
          <p:nvPr>
            <p:ph idx="1"/>
          </p:nvPr>
        </p:nvSpPr>
        <p:spPr/>
        <p:txBody>
          <a:bodyPr/>
          <a:lstStyle/>
          <a:p>
            <a:r>
              <a:rPr lang="en-US" dirty="0"/>
              <a:t>Requires most of the same factors as in the other exemptions.</a:t>
            </a:r>
          </a:p>
          <a:p>
            <a:r>
              <a:rPr lang="en-US" dirty="0"/>
              <a:t>“Single-engagement event” means a stand-alone non-recurring event in a single location, or a series of events in the same location no more than once a week.</a:t>
            </a:r>
          </a:p>
          <a:p>
            <a:r>
              <a:rPr lang="en-US" dirty="0"/>
              <a:t>Excludes same services that were excluded from referral services.</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B65847-C384-4444-B69C-41D6B5DFCBA4}"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1238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Code section 2783 </a:t>
            </a:r>
            <a:r>
              <a:rPr lang="en-US" dirty="0" smtClean="0"/>
              <a:t>- Professionals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Insurance underwriters and auditors</a:t>
            </a:r>
          </a:p>
          <a:p>
            <a:r>
              <a:rPr lang="en-US" dirty="0"/>
              <a:t>Doctors, dentists, podiatrists, psychologists, or veterinarian</a:t>
            </a:r>
          </a:p>
          <a:p>
            <a:r>
              <a:rPr lang="en-US" dirty="0"/>
              <a:t>Lawyers, architects, engineers, private investigators, and accountants</a:t>
            </a:r>
          </a:p>
          <a:p>
            <a:r>
              <a:rPr lang="en-US" dirty="0"/>
              <a:t>Securities broker/dealers</a:t>
            </a:r>
          </a:p>
          <a:p>
            <a:r>
              <a:rPr lang="en-US" dirty="0"/>
              <a:t>Direct salesperson</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177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Industry- and Occupation-Specific Positions</a:t>
            </a:r>
          </a:p>
        </p:txBody>
      </p:sp>
      <p:sp>
        <p:nvSpPr>
          <p:cNvPr id="3" name="Content Placeholder 2"/>
          <p:cNvSpPr>
            <a:spLocks noGrp="1"/>
          </p:cNvSpPr>
          <p:nvPr>
            <p:ph idx="1"/>
          </p:nvPr>
        </p:nvSpPr>
        <p:spPr/>
        <p:txBody>
          <a:bodyPr/>
          <a:lstStyle/>
          <a:p>
            <a:r>
              <a:rPr lang="en-US" dirty="0"/>
              <a:t>Commercial fisherman</a:t>
            </a:r>
          </a:p>
          <a:p>
            <a:r>
              <a:rPr lang="en-US" dirty="0"/>
              <a:t>Newspaper carriers/deliverers</a:t>
            </a:r>
          </a:p>
          <a:p>
            <a:r>
              <a:rPr lang="en-US" dirty="0"/>
              <a:t>Construction trucking services</a:t>
            </a:r>
          </a:p>
          <a:p>
            <a:r>
              <a:rPr lang="en-US" dirty="0"/>
              <a:t>Recording artists and associated roles</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47517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323 – Expanded Exemption for Newspaper Carriers</a:t>
            </a:r>
          </a:p>
        </p:txBody>
      </p:sp>
      <p:sp>
        <p:nvSpPr>
          <p:cNvPr id="3" name="Content Placeholder 2"/>
          <p:cNvSpPr>
            <a:spLocks noGrp="1"/>
          </p:cNvSpPr>
          <p:nvPr>
            <p:ph idx="1"/>
          </p:nvPr>
        </p:nvSpPr>
        <p:spPr/>
        <p:txBody>
          <a:bodyPr>
            <a:normAutofit/>
          </a:bodyPr>
          <a:lstStyle/>
          <a:p>
            <a:r>
              <a:rPr lang="en-US" dirty="0"/>
              <a:t>Removes the requirement that </a:t>
            </a:r>
            <a:r>
              <a:rPr lang="en-US" dirty="0" smtClean="0"/>
              <a:t>newspaper carriers </a:t>
            </a:r>
            <a:r>
              <a:rPr lang="en-US" dirty="0"/>
              <a:t>must be under contract with a newspaper publisher or distributor to be exempt from the ABC test.  </a:t>
            </a:r>
          </a:p>
          <a:p>
            <a:r>
              <a:rPr lang="en-US" dirty="0"/>
              <a:t>Extends the exemption for newspaper carriers to January 1, 2022.  </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6E6F5E-0261-485B-8E2C-14D41CD09C3D}" type="slidenum">
              <a:rPr kumimoji="0" lang="en-US"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9838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3075 – Secretary of State Registration Requirements</a:t>
            </a:r>
          </a:p>
        </p:txBody>
      </p:sp>
      <p:sp>
        <p:nvSpPr>
          <p:cNvPr id="3" name="Content Placeholder 2"/>
          <p:cNvSpPr>
            <a:spLocks noGrp="1"/>
          </p:cNvSpPr>
          <p:nvPr>
            <p:ph idx="1"/>
          </p:nvPr>
        </p:nvSpPr>
        <p:spPr>
          <a:xfrm>
            <a:off x="609600" y="2098675"/>
            <a:ext cx="11176000" cy="3997325"/>
          </a:xfrm>
        </p:spPr>
        <p:txBody>
          <a:bodyPr>
            <a:normAutofit/>
          </a:bodyPr>
          <a:lstStyle/>
          <a:p>
            <a:r>
              <a:rPr lang="en-US" dirty="0"/>
              <a:t>New entity registration requirements:  </a:t>
            </a:r>
          </a:p>
          <a:p>
            <a:r>
              <a:rPr lang="en-US" dirty="0"/>
              <a:t>Statement of information must indicate whether any officer, director, or managing agent of the business entity has an outstanding final judgment against them for the violation of any wage order or provision of the Labor Code. </a:t>
            </a:r>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97</a:t>
            </a:fld>
            <a:endParaRPr lang="en-US" altLang="en-US" noProof="0" dirty="0"/>
          </a:p>
        </p:txBody>
      </p:sp>
    </p:spTree>
    <p:extLst>
      <p:ext uri="{BB962C8B-B14F-4D97-AF65-F5344CB8AC3E}">
        <p14:creationId xmlns:p14="http://schemas.microsoft.com/office/powerpoint/2010/main" val="7408080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dirty="0"/>
              <a:t>AB 3075 – Successorship Liability  </a:t>
            </a:r>
          </a:p>
        </p:txBody>
      </p:sp>
      <p:sp>
        <p:nvSpPr>
          <p:cNvPr id="3" name="Content Placeholder 2"/>
          <p:cNvSpPr>
            <a:spLocks noGrp="1"/>
          </p:cNvSpPr>
          <p:nvPr>
            <p:ph idx="1"/>
          </p:nvPr>
        </p:nvSpPr>
        <p:spPr>
          <a:xfrm>
            <a:off x="609600" y="2098675"/>
            <a:ext cx="11176000" cy="3997325"/>
          </a:xfrm>
        </p:spPr>
        <p:txBody>
          <a:bodyPr>
            <a:normAutofit lnSpcReduction="10000"/>
          </a:bodyPr>
          <a:lstStyle/>
          <a:p>
            <a:r>
              <a:rPr lang="en-US" dirty="0"/>
              <a:t>Successors are liable for any wages, damages, and penalties pursuant to a final judgment.    </a:t>
            </a:r>
          </a:p>
          <a:p>
            <a:r>
              <a:rPr lang="en-US" dirty="0"/>
              <a:t>Successorship factors:  </a:t>
            </a:r>
          </a:p>
          <a:p>
            <a:r>
              <a:rPr lang="en-US" dirty="0"/>
              <a:t>Same facilities/workforce</a:t>
            </a:r>
          </a:p>
          <a:p>
            <a:r>
              <a:rPr lang="en-US" dirty="0"/>
              <a:t>Same owners/managers</a:t>
            </a:r>
          </a:p>
          <a:p>
            <a:r>
              <a:rPr lang="en-US" dirty="0"/>
              <a:t>Employment of managing agent who directly controlled wages, hours, or working conditions of the workforce or debtor</a:t>
            </a:r>
          </a:p>
          <a:p>
            <a:r>
              <a:rPr lang="en-US" dirty="0"/>
              <a:t>Same industry and owner/partner/officer/director (or immediate family member)  </a:t>
            </a:r>
          </a:p>
          <a:p>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98</a:t>
            </a:fld>
            <a:endParaRPr lang="en-US" altLang="en-US" noProof="0" dirty="0"/>
          </a:p>
        </p:txBody>
      </p:sp>
    </p:spTree>
    <p:extLst>
      <p:ext uri="{BB962C8B-B14F-4D97-AF65-F5344CB8AC3E}">
        <p14:creationId xmlns:p14="http://schemas.microsoft.com/office/powerpoint/2010/main" val="7826277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5"/>
            <a:ext cx="11176000" cy="1139825"/>
          </a:xfrm>
        </p:spPr>
        <p:txBody>
          <a:bodyPr/>
          <a:lstStyle/>
          <a:p>
            <a:r>
              <a:rPr lang="en-US"/>
              <a:t>AB 3075 – Local Jurisdiction Labor Standards</a:t>
            </a:r>
            <a:endParaRPr lang="en-US" dirty="0"/>
          </a:p>
        </p:txBody>
      </p:sp>
      <p:sp>
        <p:nvSpPr>
          <p:cNvPr id="3" name="Content Placeholder 2"/>
          <p:cNvSpPr>
            <a:spLocks noGrp="1"/>
          </p:cNvSpPr>
          <p:nvPr>
            <p:ph idx="1"/>
          </p:nvPr>
        </p:nvSpPr>
        <p:spPr>
          <a:xfrm>
            <a:off x="609600" y="2098675"/>
            <a:ext cx="11176000" cy="3997325"/>
          </a:xfrm>
        </p:spPr>
        <p:txBody>
          <a:bodyPr/>
          <a:lstStyle/>
          <a:p>
            <a:r>
              <a:rPr lang="en-US"/>
              <a:t>Express authorization of more stringent labor standards than found in state law.  </a:t>
            </a:r>
            <a:endParaRPr lang="en-US" dirty="0"/>
          </a:p>
        </p:txBody>
      </p:sp>
      <p:sp>
        <p:nvSpPr>
          <p:cNvPr id="5" name="Slide Number Placeholder 4"/>
          <p:cNvSpPr>
            <a:spLocks noGrp="1"/>
          </p:cNvSpPr>
          <p:nvPr>
            <p:ph type="sldNum" sz="quarter" idx="12"/>
          </p:nvPr>
        </p:nvSpPr>
        <p:spPr>
          <a:xfrm>
            <a:off x="8534400" y="6400800"/>
            <a:ext cx="2438400" cy="457200"/>
          </a:xfrm>
        </p:spPr>
        <p:txBody>
          <a:bodyPr/>
          <a:lstStyle/>
          <a:p>
            <a:pPr lvl="0"/>
            <a:fld id="{216E6F5E-0261-485B-8E2C-14D41CD09C3D}" type="slidenum">
              <a:rPr lang="en-US" altLang="en-US" noProof="0" smtClean="0"/>
              <a:pPr lvl="0"/>
              <a:t>99</a:t>
            </a:fld>
            <a:endParaRPr lang="en-US" altLang="en-US" noProof="0" dirty="0"/>
          </a:p>
        </p:txBody>
      </p:sp>
    </p:spTree>
    <p:extLst>
      <p:ext uri="{BB962C8B-B14F-4D97-AF65-F5344CB8AC3E}">
        <p14:creationId xmlns:p14="http://schemas.microsoft.com/office/powerpoint/2010/main" val="3551598018"/>
      </p:ext>
    </p:extLst>
  </p:cSld>
  <p:clrMapOvr>
    <a:masterClrMapping/>
  </p:clrMapOvr>
</p:sld>
</file>

<file path=ppt/theme/theme1.xml><?xml version="1.0" encoding="utf-8"?>
<a:theme xmlns:a="http://schemas.openxmlformats.org/drawingml/2006/main" name="Level">
  <a:themeElements>
    <a:clrScheme name="Level 11">
      <a:dk1>
        <a:srgbClr val="000000"/>
      </a:dk1>
      <a:lt1>
        <a:srgbClr val="FFFFFF"/>
      </a:lt1>
      <a:dk2>
        <a:srgbClr val="6DB33F"/>
      </a:dk2>
      <a:lt2>
        <a:srgbClr val="6DB33F"/>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6DB33F"/>
      </a:folHlink>
    </a:clrScheme>
    <a:fontScheme name="Level">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D598D"/>
        </a:dk2>
        <a:lt2>
          <a:srgbClr val="666600"/>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0F68A5"/>
        </a:dk2>
        <a:lt2>
          <a:srgbClr val="0F68A5"/>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6DB33F"/>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6DB33F"/>
        </a:dk2>
        <a:lt2>
          <a:srgbClr val="6DB33F"/>
        </a:lt2>
        <a:accent1>
          <a:srgbClr val="00447C"/>
        </a:accent1>
        <a:accent2>
          <a:srgbClr val="CCCC66"/>
        </a:accent2>
        <a:accent3>
          <a:srgbClr val="FFFFFF"/>
        </a:accent3>
        <a:accent4>
          <a:srgbClr val="000000"/>
        </a:accent4>
        <a:accent5>
          <a:srgbClr val="AAB0BF"/>
        </a:accent5>
        <a:accent6>
          <a:srgbClr val="B9B95C"/>
        </a:accent6>
        <a:hlink>
          <a:srgbClr val="FFCC00"/>
        </a:hlink>
        <a:folHlink>
          <a:srgbClr val="6DB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10203</Words>
  <Application>Microsoft Office PowerPoint</Application>
  <PresentationFormat>Widescreen</PresentationFormat>
  <Paragraphs>816</Paragraphs>
  <Slides>131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131</vt:i4>
      </vt:variant>
    </vt:vector>
  </HeadingPairs>
  <TitlesOfParts>
    <vt:vector size="141" baseType="lpstr">
      <vt:lpstr>Arial</vt:lpstr>
      <vt:lpstr>Calibri</vt:lpstr>
      <vt:lpstr>Cambria</vt:lpstr>
      <vt:lpstr>inherit</vt:lpstr>
      <vt:lpstr>Open Sans</vt:lpstr>
      <vt:lpstr>Source Sans Pro</vt:lpstr>
      <vt:lpstr>Times New Roman</vt:lpstr>
      <vt:lpstr>Verdana</vt:lpstr>
      <vt:lpstr>Wingdings</vt:lpstr>
      <vt:lpstr>Level</vt:lpstr>
      <vt:lpstr>2021 LEGISLATIVE UPDATES</vt:lpstr>
      <vt:lpstr>Meet the team</vt:lpstr>
      <vt:lpstr>David Tyra, Shareholder</vt:lpstr>
      <vt:lpstr>Cecilia Martin, Senior Counsel</vt:lpstr>
      <vt:lpstr>Jonathan Hsieh, Senior Counsel</vt:lpstr>
      <vt:lpstr>Katharine McCall, Associate </vt:lpstr>
      <vt:lpstr>Karin Bailey, Associate </vt:lpstr>
      <vt:lpstr>COVID-19 Related Legislation</vt:lpstr>
      <vt:lpstr>SB 1159 – Worker’s Compensation; COVID-19 Presumption</vt:lpstr>
      <vt:lpstr>SB 1159 – Worker’s Compensation; COVID-19 Presumption – Outbreak Requirement</vt:lpstr>
      <vt:lpstr>SB 1159 – Worker’s Compensation; COVID-19 Presumption – Benefits and Exhaustion</vt:lpstr>
      <vt:lpstr>SB 1159 – Worker’s Compensation; COVID-19 Presumption</vt:lpstr>
      <vt:lpstr>AB 685: Notice of Potential Exposure to COVID-19</vt:lpstr>
      <vt:lpstr>Notification of Employees </vt:lpstr>
      <vt:lpstr>Qualifying Individual</vt:lpstr>
      <vt:lpstr>Potential Exposure</vt:lpstr>
      <vt:lpstr>Notification of Employee: Format</vt:lpstr>
      <vt:lpstr>Categories of Notification</vt:lpstr>
      <vt:lpstr>Employees/Employers of Subcontracted Employees Potentially Exposed</vt:lpstr>
      <vt:lpstr>All Employees</vt:lpstr>
      <vt:lpstr>Exclusive Representative</vt:lpstr>
      <vt:lpstr>Notification of Public Health Agency </vt:lpstr>
      <vt:lpstr>Notification Requirements</vt:lpstr>
      <vt:lpstr>Notifications</vt:lpstr>
      <vt:lpstr>Closure of Workplace</vt:lpstr>
      <vt:lpstr>Violations</vt:lpstr>
      <vt:lpstr>AB 2043: COVID-19 Documentation and Guidance</vt:lpstr>
      <vt:lpstr>Information Outreach</vt:lpstr>
      <vt:lpstr>OSHA Reporting </vt:lpstr>
      <vt:lpstr>Employee Leaves</vt:lpstr>
      <vt:lpstr>Executive Order N-51-20</vt:lpstr>
      <vt:lpstr>Executive Order N-51-20: Applicable Sectors</vt:lpstr>
      <vt:lpstr>Executive Order N-51-20</vt:lpstr>
      <vt:lpstr>Executive Order N-51-20: Entitlement</vt:lpstr>
      <vt:lpstr>Minimum Wage Reminder</vt:lpstr>
      <vt:lpstr>Executive Order N-51-20</vt:lpstr>
      <vt:lpstr>Executive Order N-51-20:  Additional Requirements</vt:lpstr>
      <vt:lpstr>Executive Order N-51-20: Remedies</vt:lpstr>
      <vt:lpstr>AB 1867: Food Worker’s Safety &amp; Leave</vt:lpstr>
      <vt:lpstr>AB 1867: Supplemental Paid Sick Leave</vt:lpstr>
      <vt:lpstr>AB 1867: Entitlement </vt:lpstr>
      <vt:lpstr>AB 1867: Entitlement</vt:lpstr>
      <vt:lpstr>AB 1867: Entitlement</vt:lpstr>
      <vt:lpstr>AB 1867: Entitlement</vt:lpstr>
      <vt:lpstr>AB 1867: Additional Provisions  </vt:lpstr>
      <vt:lpstr>AB 1867: Additional Provisions  </vt:lpstr>
      <vt:lpstr>AB 1867: Additional Provisions</vt:lpstr>
      <vt:lpstr>AB 1867: Penalties</vt:lpstr>
      <vt:lpstr>AB 1867: Pilot Program and Handwashing Requirement</vt:lpstr>
      <vt:lpstr>AB 2017: Designation of Leave as “Kin Care” at The Sole Discretion of Employee </vt:lpstr>
      <vt:lpstr>AB 2399: Clarification of Paid Family Leave For Active Duty Military</vt:lpstr>
      <vt:lpstr>AB 2399: Clarification of Paid Family Leave For Active Duty Military</vt:lpstr>
      <vt:lpstr>AB 2992: Expands Entitlement to Leave for Crime Victims</vt:lpstr>
      <vt:lpstr>AB 2992: Expands Entitlement to Leave for Crime Victims</vt:lpstr>
      <vt:lpstr>AB 2992: Expands Entitlement to Leave for Crime Victims</vt:lpstr>
      <vt:lpstr>AB 2992: Expands Entitlement to Leave for Crime Victims</vt:lpstr>
      <vt:lpstr>AB 2992: Expands Entitlement to Leave for Crime Victims</vt:lpstr>
      <vt:lpstr>AB 2992: Expands Entitlement to Leave for Crime Victims </vt:lpstr>
      <vt:lpstr>AB 2992: Expands Entitlement to Leave for Crime Victims </vt:lpstr>
      <vt:lpstr>AB 2992: Expands Entitlement to Leave for Crime Victims </vt:lpstr>
      <vt:lpstr>AB 2992: Expands Entitlement to Leave for Crime Victims </vt:lpstr>
      <vt:lpstr>SB 1383: Expansion of CFRA Family and Medical Leave </vt:lpstr>
      <vt:lpstr>SB 1383 Expands Who is A "Covered Employer" under CFRA </vt:lpstr>
      <vt:lpstr>SB 1383 Expands who is An "Eligible Employee" Under CFRA </vt:lpstr>
      <vt:lpstr>SB 1383 Expands Qualifying Reasons for CFRA Leave </vt:lpstr>
      <vt:lpstr>SB 1383: Additional Significant Changes to CFRA </vt:lpstr>
      <vt:lpstr>SB 1383: Smaller Employers Coming Within the Ambit of CFRA </vt:lpstr>
      <vt:lpstr>SB 1383: Implications for Larger Employers (50 or More Employees) Covered by CFRA And FMLA</vt:lpstr>
      <vt:lpstr>SB 1383: Implications for Larger Employers (50 or Employees) Covered by CFRA And FMLA</vt:lpstr>
      <vt:lpstr>SB 1383: Implications for Larger Employers (50 or Employees) Covered by CFRA And FMLA</vt:lpstr>
      <vt:lpstr>SB 1383: Implications for Larger Employers (50 or More Employees) Covered by CFRA And FMLA</vt:lpstr>
      <vt:lpstr>SB 1383: Implications for Larger Employers (50 or More Employees) Covered by CFRA And FMLA</vt:lpstr>
      <vt:lpstr>AB 1124: Health Care Service Plans</vt:lpstr>
      <vt:lpstr>Independent Contractors</vt:lpstr>
      <vt:lpstr>Labor Code Housekeeping</vt:lpstr>
      <vt:lpstr>Basic Presumption: ABC Test </vt:lpstr>
      <vt:lpstr>ABC Test</vt:lpstr>
      <vt:lpstr>Factor A – Control</vt:lpstr>
      <vt:lpstr>Factor B – Work Outside Usual Course of Hiring Entity’s Business</vt:lpstr>
      <vt:lpstr>Factor C – Customarily Engaged in Trade or Business</vt:lpstr>
      <vt:lpstr>Exemptions from ABC Test</vt:lpstr>
      <vt:lpstr>S. G. Borello &amp; Sons Test</vt:lpstr>
      <vt:lpstr>Borello factors</vt:lpstr>
      <vt:lpstr>Borello factors, cont’d</vt:lpstr>
      <vt:lpstr>Exemptions from ABC Test</vt:lpstr>
      <vt:lpstr>Labor Code section 2776: Bona Fide Business-to-Business Contracting Relationship</vt:lpstr>
      <vt:lpstr>Factors for Business-to-Business Exemption</vt:lpstr>
      <vt:lpstr>Factors for Business-to-Business Exemption</vt:lpstr>
      <vt:lpstr>Factors for Business-to-Business Exemption</vt:lpstr>
      <vt:lpstr>Labor Code section 2777 – Services Provided Through a Referral Agency</vt:lpstr>
      <vt:lpstr>Excluded from Referral Services</vt:lpstr>
      <vt:lpstr>Labor Code section 2778 – Professional Services</vt:lpstr>
      <vt:lpstr>Labor Code section 2779 - Single-Engagement Event </vt:lpstr>
      <vt:lpstr>Labor Code section 2783 - Professionals </vt:lpstr>
      <vt:lpstr>Other Industry- and Occupation-Specific Positions</vt:lpstr>
      <vt:lpstr>AB 323 – Expanded Exemption for Newspaper Carriers</vt:lpstr>
      <vt:lpstr>AB 3075 – Secretary of State Registration Requirements</vt:lpstr>
      <vt:lpstr>AB 3075 – Successorship Liability  </vt:lpstr>
      <vt:lpstr>AB 3075 – Local Jurisdiction Labor Standards</vt:lpstr>
      <vt:lpstr>AB 1947 – Statute of Limitations </vt:lpstr>
      <vt:lpstr>Racial Equity and Inclusion</vt:lpstr>
      <vt:lpstr>AB 979: Diversification of Corporate Boards</vt:lpstr>
      <vt:lpstr>AB 979: “Director from Underrepresented Community”</vt:lpstr>
      <vt:lpstr>AB 979: “Publicly Held Corporation”</vt:lpstr>
      <vt:lpstr>AB 979 and SB 826: Comparison</vt:lpstr>
      <vt:lpstr>AB 979: Purpose</vt:lpstr>
      <vt:lpstr>AB 979: Purpose</vt:lpstr>
      <vt:lpstr>AB 979: Requirements</vt:lpstr>
      <vt:lpstr>AB 979: Requirements</vt:lpstr>
      <vt:lpstr>AB 979: Requirements</vt:lpstr>
      <vt:lpstr>AB 979: Challenges</vt:lpstr>
      <vt:lpstr>Wages and Benefits</vt:lpstr>
      <vt:lpstr>SB 973: Annual Employer Pay Data</vt:lpstr>
      <vt:lpstr>SB 973: Purposes of Pay Data </vt:lpstr>
      <vt:lpstr>SB 973: Data Not Publicly Available </vt:lpstr>
      <vt:lpstr>SB 973: Filing Requirements</vt:lpstr>
      <vt:lpstr>SB 973: Filing Requirements</vt:lpstr>
      <vt:lpstr>SB 973: Pay Data Reports</vt:lpstr>
      <vt:lpstr>SB 973: Pay Data Reports</vt:lpstr>
      <vt:lpstr>SB 973: Information Contained In Pay Data Report</vt:lpstr>
      <vt:lpstr>SB 973: Information Contained In Pay Data Report</vt:lpstr>
      <vt:lpstr>SB 973: Information Contained In Pay Data Report</vt:lpstr>
      <vt:lpstr>SB 973: Issues Raised</vt:lpstr>
      <vt:lpstr>AB 1512: Private Security Officer Rest Breaks</vt:lpstr>
      <vt:lpstr>AB 2479: Rest Breaks for Petroleum Facility Employees</vt:lpstr>
      <vt:lpstr>Miscellaneous</vt:lpstr>
      <vt:lpstr>AB 2143: “No Re-hire” Clauses in Settlement Agreements</vt:lpstr>
      <vt:lpstr>Exceptions to the Rule:</vt:lpstr>
      <vt:lpstr>Exceptions to the Rule</vt:lpstr>
      <vt:lpstr>AB 1963: New Mandated Reporters</vt:lpstr>
      <vt:lpstr>2021 LEGISLATIVE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LEGISLATIVE UPDATES</dc:title>
  <dc:creator>heather ward</dc:creator>
  <cp:lastModifiedBy>Bailey, Karin</cp:lastModifiedBy>
  <cp:revision>20</cp:revision>
  <dcterms:created xsi:type="dcterms:W3CDTF">2020-12-08T19:52:19Z</dcterms:created>
  <dcterms:modified xsi:type="dcterms:W3CDTF">2020-12-09T18:07:53Z</dcterms:modified>
</cp:coreProperties>
</file>